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06" r:id="rId2"/>
    <p:sldId id="257" r:id="rId3"/>
    <p:sldId id="384" r:id="rId4"/>
    <p:sldId id="364" r:id="rId5"/>
    <p:sldId id="367" r:id="rId6"/>
    <p:sldId id="369" r:id="rId7"/>
    <p:sldId id="387" r:id="rId8"/>
    <p:sldId id="389" r:id="rId9"/>
    <p:sldId id="342" r:id="rId10"/>
    <p:sldId id="370" r:id="rId11"/>
    <p:sldId id="394" r:id="rId12"/>
    <p:sldId id="344" r:id="rId13"/>
    <p:sldId id="371" r:id="rId14"/>
    <p:sldId id="350" r:id="rId15"/>
    <p:sldId id="383" r:id="rId16"/>
    <p:sldId id="352" r:id="rId17"/>
    <p:sldId id="345" r:id="rId18"/>
    <p:sldId id="390" r:id="rId19"/>
    <p:sldId id="347" r:id="rId20"/>
    <p:sldId id="327" r:id="rId21"/>
    <p:sldId id="348" r:id="rId22"/>
    <p:sldId id="396" r:id="rId23"/>
    <p:sldId id="317" r:id="rId24"/>
    <p:sldId id="397" r:id="rId25"/>
    <p:sldId id="395" r:id="rId26"/>
    <p:sldId id="388" r:id="rId27"/>
    <p:sldId id="305" r:id="rId28"/>
    <p:sldId id="376" r:id="rId29"/>
    <p:sldId id="377" r:id="rId30"/>
    <p:sldId id="328" r:id="rId31"/>
    <p:sldId id="299" r:id="rId32"/>
    <p:sldId id="391" r:id="rId33"/>
    <p:sldId id="392" r:id="rId34"/>
    <p:sldId id="386" r:id="rId35"/>
    <p:sldId id="330" r:id="rId36"/>
    <p:sldId id="393" r:id="rId37"/>
    <p:sldId id="633" r:id="rId38"/>
    <p:sldId id="628" r:id="rId39"/>
    <p:sldId id="378" r:id="rId40"/>
    <p:sldId id="32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2F7"/>
    <a:srgbClr val="4BDEE3"/>
    <a:srgbClr val="43E3E3"/>
    <a:srgbClr val="1453E3"/>
    <a:srgbClr val="1947FB"/>
    <a:srgbClr val="C12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 autoAdjust="0"/>
    <p:restoredTop sz="80788" autoAdjust="0"/>
  </p:normalViewPr>
  <p:slideViewPr>
    <p:cSldViewPr snapToGrid="0" snapToObjects="1" showGuides="1">
      <p:cViewPr varScale="1">
        <p:scale>
          <a:sx n="140" d="100"/>
          <a:sy n="140" d="100"/>
        </p:scale>
        <p:origin x="2200" y="184"/>
      </p:cViewPr>
      <p:guideLst>
        <p:guide orient="horz" pos="4230"/>
        <p:guide pos="5759"/>
      </p:guideLst>
    </p:cSldViewPr>
  </p:slideViewPr>
  <p:outlineViewPr>
    <p:cViewPr>
      <p:scale>
        <a:sx n="33" d="100"/>
        <a:sy n="33" d="100"/>
      </p:scale>
      <p:origin x="0" y="55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D2774-186A-AB48-9F36-82FDB6A83C3D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BB5D3-E038-3040-A133-92630B3E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2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41562-610F-7E41-93EF-79170C8340CD}" type="datetimeFigureOut">
              <a:rPr lang="en-US" smtClean="0"/>
              <a:t>3/6/23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54D48-21AB-6546-9E79-9D680E89D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63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7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simply population 1 were</a:t>
            </a:r>
            <a:r>
              <a:rPr lang="en-US" baseline="0" dirty="0"/>
              <a:t> represented at a higher proportion in the group of "early flowering".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82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6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structure and kinship are both confounding factors in GWAS since they produce covariance between individuals' phenotype values. Yet the dimensionality of these two processes are different. Population structure is a low dimensional process embedded in a high dimensional space so that a relatively small number of principal components represent the underlying population genetics [2], [27], [30]. Therefore, a small number of principal components can be adequate to account for population structure in GWAS datasets [3], [1]. Conversely, kinship is a high dimensional process since small sets of individuals are very closely related while being unrelated to the remaining individuals. Consider an idealized example of independent parent-offspring duos so that the coefficient of </a:t>
            </a:r>
            <a:r>
              <a:rPr lang="en-US" dirty="0" err="1"/>
              <a:t>coancestry</a:t>
            </a:r>
            <a:r>
              <a:rPr lang="en-US" dirty="0"/>
              <a:t> between parent and offspring is 0.5, and 0 between all other individuals. It follows directly that the corresponding </a:t>
            </a:r>
            <a:r>
              <a:rPr lang="en-US" dirty="0" err="1"/>
              <a:t>coancestry</a:t>
            </a:r>
            <a:r>
              <a:rPr lang="en-US" dirty="0"/>
              <a:t> matrix is block diagonal and the </a:t>
            </a:r>
            <a:r>
              <a:rPr lang="en-US" dirty="0" err="1"/>
              <a:t>eigen</a:t>
            </a:r>
            <a:r>
              <a:rPr lang="en-US" dirty="0"/>
              <a:t>-spectrum has a long tail so that all </a:t>
            </a:r>
            <a:r>
              <a:rPr lang="en-US" dirty="0" err="1"/>
              <a:t>eigen</a:t>
            </a:r>
            <a:r>
              <a:rPr lang="en-US" dirty="0"/>
              <a:t>-values are nonzero. Thus kinship is a high-dimensional process that cannot be captured by a small number of principal components.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29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a Q-Q plot from a genome-wide association study (GWAS), each dot represents the expected versus observed p-values for a single nucleotide polymorphism (SNP).</a:t>
            </a:r>
          </a:p>
          <a:p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expected p-value = (rank of SNP in the data set) / (total number of SNPs being tested)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3B292-8EB8-1340-8802-EB8EB27010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61A31-88BE-FE4B-8A66-22C806CDEFE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32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6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colors;</a:t>
            </a:r>
            <a:r>
              <a:rPr lang="en-US" baseline="0" dirty="0"/>
              <a:t> shape; size;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1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94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9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1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FF0000"/>
                </a:solidFill>
              </a:rPr>
              <a:t>Assumptions: 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0000"/>
                </a:solidFill>
              </a:rPr>
              <a:t>1. </a:t>
            </a:r>
            <a:r>
              <a:rPr lang="en-IN" sz="1200" dirty="0"/>
              <a:t>Crossovers occurred at random along the chromosome </a:t>
            </a:r>
          </a:p>
          <a:p>
            <a:pPr marL="0" indent="0">
              <a:buNone/>
            </a:pPr>
            <a:r>
              <a:rPr lang="en-IN" sz="1200" dirty="0"/>
              <a:t>2. The probability of a crossover at one position along the chromosome was independent of the probability of a crossover at another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1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&lt;- seq(0, 0.4999, by=0.01)</a:t>
            </a:r>
          </a:p>
          <a:p>
            <a:r>
              <a:rPr lang="en-US" dirty="0"/>
              <a:t>d &lt;- -0.5*log(1-2*r)</a:t>
            </a:r>
          </a:p>
          <a:p>
            <a:r>
              <a:rPr lang="en-US" dirty="0" err="1"/>
              <a:t>cM</a:t>
            </a:r>
            <a:r>
              <a:rPr lang="en-US" dirty="0"/>
              <a:t> &lt;- d*100</a:t>
            </a:r>
          </a:p>
          <a:p>
            <a:r>
              <a:rPr lang="en-US" dirty="0"/>
              <a:t>plot(NULL, NULL, </a:t>
            </a:r>
            <a:r>
              <a:rPr lang="en-US" dirty="0" err="1"/>
              <a:t>xlim</a:t>
            </a:r>
            <a:r>
              <a:rPr lang="en-US" dirty="0"/>
              <a:t>=range(r), </a:t>
            </a:r>
            <a:r>
              <a:rPr lang="en-US" dirty="0" err="1"/>
              <a:t>ylim</a:t>
            </a:r>
            <a:r>
              <a:rPr lang="en-US" dirty="0"/>
              <a:t>=range(</a:t>
            </a:r>
            <a:r>
              <a:rPr lang="en-US" dirty="0" err="1"/>
              <a:t>cM</a:t>
            </a:r>
            <a:r>
              <a:rPr lang="en-US" dirty="0"/>
              <a:t>),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="recombination rate",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="Haldane's distance (</a:t>
            </a:r>
            <a:r>
              <a:rPr lang="en-US" dirty="0" err="1"/>
              <a:t>cM</a:t>
            </a:r>
            <a:r>
              <a:rPr lang="en-US" dirty="0"/>
              <a:t>)",</a:t>
            </a:r>
          </a:p>
          <a:p>
            <a:r>
              <a:rPr lang="en-US" dirty="0"/>
              <a:t>     main="Haldane's mapping function")</a:t>
            </a:r>
          </a:p>
          <a:p>
            <a:r>
              <a:rPr lang="en-US" dirty="0"/>
              <a:t>lines(r, </a:t>
            </a:r>
            <a:r>
              <a:rPr lang="en-US" dirty="0" err="1"/>
              <a:t>cM</a:t>
            </a:r>
            <a:r>
              <a:rPr lang="en-US" dirty="0"/>
              <a:t>, </a:t>
            </a:r>
            <a:r>
              <a:rPr lang="en-US" dirty="0" err="1"/>
              <a:t>lwd</a:t>
            </a:r>
            <a:r>
              <a:rPr lang="en-US" dirty="0"/>
              <a:t>=2)</a:t>
            </a:r>
          </a:p>
          <a:p>
            <a:r>
              <a:rPr lang="en-US" dirty="0"/>
              <a:t>lines(r, 100*r, col="gray50", </a:t>
            </a:r>
            <a:r>
              <a:rPr lang="en-US" dirty="0" err="1"/>
              <a:t>lwd</a:t>
            </a:r>
            <a:r>
              <a:rPr lang="en-US" dirty="0"/>
              <a:t>=2)</a:t>
            </a:r>
          </a:p>
          <a:p>
            <a:r>
              <a:rPr lang="en-US" dirty="0"/>
              <a:t>#</a:t>
            </a:r>
            <a:r>
              <a:rPr lang="en-US" dirty="0" err="1"/>
              <a:t>abline</a:t>
            </a:r>
            <a:r>
              <a:rPr lang="en-US" dirty="0"/>
              <a:t>(a=0, b=1)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0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FF0000"/>
                </a:solidFill>
              </a:rPr>
              <a:t>Assumptions: 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0000"/>
                </a:solidFill>
              </a:rPr>
              <a:t>1. </a:t>
            </a:r>
            <a:r>
              <a:rPr lang="en-IN" sz="1200" dirty="0"/>
              <a:t>Crossovers occurred at random along the chromosome </a:t>
            </a:r>
          </a:p>
          <a:p>
            <a:pPr marL="0" indent="0">
              <a:buNone/>
            </a:pPr>
            <a:r>
              <a:rPr lang="en-IN" sz="1200" dirty="0"/>
              <a:t>2. The probability of a crossover at one position along the chromosome was independent of the probability of a crossover at another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1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likelihood</a:t>
            </a:r>
            <a:r>
              <a:rPr lang="en-US" baseline="0" dirty="0"/>
              <a:t> of a QTL at a location is 1000 times as that of no QTLs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4EF3-0DAA-714F-90CE-4047899F238F}" type="datetime1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5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259-BD41-7644-8239-9C6BA2210306}" type="datetime1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6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1EFC-E6AB-2947-A6D2-5B231F6001E8}" type="datetime1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4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7841-5AC3-314E-B511-702A63E29FFA}" type="datetime1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1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64125-C793-CF40-AB85-5C580211B255}" type="datetime1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3BC11-D26C-9545-8066-AD887DC40162}" type="datetime1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B1DA-39EA-654F-9C1C-79D5A957E68F}" type="datetime1">
              <a:rPr lang="en-US" smtClean="0"/>
              <a:t>3/6/23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9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DEB1-7C20-1A41-8500-9C13ED8CAD7B}" type="datetime1">
              <a:rPr lang="en-US" smtClean="0"/>
              <a:t>3/6/23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08EA-94AC-6B47-B055-F8BDD6933FD2}" type="datetime1">
              <a:rPr lang="en-US" smtClean="0"/>
              <a:t>3/6/23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6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84899-45CA-A542-9B98-BED806E245BD}" type="datetime1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76BE-35F3-B741-9D24-92BEBB725E1A}" type="datetime1">
              <a:rPr lang="en-US" smtClean="0"/>
              <a:t>3/6/23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3C396-9FD4-4C49-83A0-4D35B418F31C}" type="datetime1">
              <a:rPr lang="en-US" smtClean="0"/>
              <a:t>3/6/23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5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5739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/>
              <a:t>QTL mapping and GWAS</a:t>
            </a:r>
            <a:br>
              <a:rPr lang="en-US" sz="3600" dirty="0"/>
            </a:br>
            <a:br>
              <a:rPr lang="en-US" sz="2800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3962829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/>
              <a:t>2/28/2023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41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Approach 2: Interval mapping (IM)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14329" y="2209114"/>
            <a:ext cx="68669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633643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513185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40922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34903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79012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80272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53511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81248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19338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20598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7323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985060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23150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24410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22026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60116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61376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1203991" y="2303845"/>
            <a:ext cx="556563" cy="443447"/>
            <a:chOff x="1203991" y="2303845"/>
            <a:chExt cx="556563" cy="443447"/>
          </a:xfrm>
        </p:grpSpPr>
        <p:sp>
          <p:nvSpPr>
            <p:cNvPr id="9" name="TextBox 8"/>
            <p:cNvSpPr txBox="1"/>
            <p:nvPr/>
          </p:nvSpPr>
          <p:spPr>
            <a:xfrm>
              <a:off x="1203991" y="237796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QTL</a:t>
              </a:r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421824" y="2303845"/>
              <a:ext cx="120897" cy="1402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1314329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938834" y="3305684"/>
            <a:ext cx="7571780" cy="236705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800" dirty="0"/>
              <a:t>Assume a single QTL model (QTL at a certain genetic position)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Determine the </a:t>
            </a:r>
            <a:r>
              <a:rPr lang="en-US" sz="2800" b="1" i="1" dirty="0"/>
              <a:t>confidence</a:t>
            </a:r>
            <a:r>
              <a:rPr lang="en-US" sz="2800" dirty="0"/>
              <a:t> of each QTL model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Scan the whole map (interval by interval)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5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8 -0.00116 L 0.72855 0.0004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6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DE87-F043-06AB-5783-C174955A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2B41-A8CC-59E6-EB32-A6695CD7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1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2273" y="2236195"/>
            <a:ext cx="3114994" cy="2862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Interval mapping – estimate genotypes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75" y="5441186"/>
            <a:ext cx="5398956" cy="9625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Assume a single QTL model (QTL at a certain genetic position)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80412" y="1720078"/>
            <a:ext cx="2872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1782" y="160024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11324" y="160024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339061" y="160024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82273" y="1797363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8250" y="1797363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42" y="179736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QTL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45375" y="1223236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56158" y="1223236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46316" y="2236195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88231" y="2236195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39304" y="2236195"/>
            <a:ext cx="1544977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0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1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1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274" y="2326674"/>
            <a:ext cx="141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Genotype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44503" y="2035436"/>
            <a:ext cx="41099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Estimate genotypes</a:t>
            </a:r>
            <a:r>
              <a:rPr lang="en-US" sz="2800" dirty="0"/>
              <a:t>:</a:t>
            </a:r>
          </a:p>
          <a:p>
            <a:r>
              <a:rPr lang="en-US" sz="2800" dirty="0"/>
              <a:t>each estimated genotype is associated with a certain probability</a:t>
            </a:r>
          </a:p>
          <a:p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Genetic linkage map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12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2760" y="2179470"/>
            <a:ext cx="1743398" cy="3058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1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370"/>
            <a:ext cx="8229600" cy="679339"/>
          </a:xfrm>
        </p:spPr>
        <p:txBody>
          <a:bodyPr>
            <a:normAutofit/>
          </a:bodyPr>
          <a:lstStyle/>
          <a:p>
            <a:r>
              <a:rPr lang="en-US" sz="3200" dirty="0"/>
              <a:t>Genetic linkage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7709"/>
            <a:ext cx="7964121" cy="802305"/>
          </a:xfrm>
        </p:spPr>
        <p:txBody>
          <a:bodyPr>
            <a:noAutofit/>
          </a:bodyPr>
          <a:lstStyle/>
          <a:p>
            <a:r>
              <a:rPr lang="en-US" sz="2400" dirty="0"/>
              <a:t>Describe the linear order and genetic distance of markers within a linkage group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3220674" y="1989613"/>
            <a:ext cx="62346" cy="14235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77083" y="2218214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77083" y="2390643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77083" y="2659828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77083" y="3097032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77083" y="3270165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4861" y="2079714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M1     0 1 0 1 1 1 0 1 0 0 1 1 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80926" y="2399537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2cM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65340" y="2166867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1cM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5340" y="2715478"/>
            <a:ext cx="576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2.5cM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2352" y="3034318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1cM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6233" y="2218214"/>
            <a:ext cx="153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Linkage Group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57200" y="3603808"/>
            <a:ext cx="8550958" cy="2647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solidFill>
                  <a:srgbClr val="17375E"/>
                </a:solidFill>
              </a:rPr>
              <a:t>Recombination frequency</a:t>
            </a:r>
            <a:r>
              <a:rPr lang="en-IN" sz="2400" dirty="0"/>
              <a:t>: the percentage of recombinant gametes produced in a cross</a:t>
            </a:r>
          </a:p>
          <a:p>
            <a:pPr marL="0" indent="0">
              <a:buFont typeface="Arial"/>
              <a:buNone/>
            </a:pPr>
            <a:r>
              <a:rPr lang="en-IN" sz="2400" dirty="0"/>
              <a:t>     </a:t>
            </a:r>
            <a:r>
              <a:rPr lang="en-IN" sz="2400" b="1" dirty="0">
                <a:solidFill>
                  <a:srgbClr val="660066"/>
                </a:solidFill>
              </a:rPr>
              <a:t>Recombination frequency (</a:t>
            </a:r>
            <a:r>
              <a:rPr lang="en-IN" sz="2400" b="1" i="1" dirty="0">
                <a:solidFill>
                  <a:srgbClr val="660066"/>
                </a:solidFill>
              </a:rPr>
              <a:t>r</a:t>
            </a:r>
            <a:r>
              <a:rPr lang="en-IN" sz="2400" b="1" dirty="0">
                <a:solidFill>
                  <a:srgbClr val="660066"/>
                </a:solidFill>
              </a:rPr>
              <a:t>) =  #recombinants / total x 100%</a:t>
            </a:r>
          </a:p>
          <a:p>
            <a:endParaRPr lang="en-IN" sz="2400" b="1" dirty="0"/>
          </a:p>
          <a:p>
            <a:r>
              <a:rPr lang="en-IN" sz="2400" dirty="0"/>
              <a:t>1 </a:t>
            </a:r>
            <a:r>
              <a:rPr lang="en-IN" sz="2400" b="1" dirty="0">
                <a:solidFill>
                  <a:schemeClr val="tx2">
                    <a:lumMod val="75000"/>
                  </a:schemeClr>
                </a:solidFill>
              </a:rPr>
              <a:t>centimorgan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IN" sz="2400" b="1" dirty="0">
                <a:solidFill>
                  <a:schemeClr val="tx2">
                    <a:lumMod val="75000"/>
                  </a:schemeClr>
                </a:solidFill>
              </a:rPr>
              <a:t>cM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IN" sz="2400" dirty="0"/>
              <a:t>apart on a genetic map indicates approximately 1% of recombination events.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64861" y="2232114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M2     0 1 0 1 1 1 0 1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1 1 ...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64861" y="2522232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M3     0 1 0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1 0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1 1 ...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57647" y="2957026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M4     0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...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64861" y="3134015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M5     0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...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07932" y="1682133"/>
            <a:ext cx="17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Marker distance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02957" y="1682133"/>
            <a:ext cx="143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Marker score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49" y="131806"/>
            <a:ext cx="7498080" cy="842898"/>
          </a:xfrm>
        </p:spPr>
        <p:txBody>
          <a:bodyPr>
            <a:normAutofit/>
          </a:bodyPr>
          <a:lstStyle/>
          <a:p>
            <a:r>
              <a:rPr lang="en-IN" sz="3200" dirty="0">
                <a:effectLst/>
              </a:rPr>
              <a:t>Mapping</a:t>
            </a:r>
            <a:r>
              <a:rPr lang="en-IN" sz="3200" dirty="0"/>
              <a:t> </a:t>
            </a:r>
            <a:r>
              <a:rPr lang="en-IN" sz="3200" dirty="0">
                <a:effectLst/>
              </a:rPr>
              <a:t>function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7" y="1176368"/>
            <a:ext cx="8403166" cy="2031670"/>
          </a:xfrm>
        </p:spPr>
        <p:txBody>
          <a:bodyPr>
            <a:noAutofit/>
          </a:bodyPr>
          <a:lstStyle/>
          <a:p>
            <a:r>
              <a:rPr lang="en-IN" sz="2800" dirty="0"/>
              <a:t>Conversion between recombination frequencies and genetic distances</a:t>
            </a:r>
          </a:p>
          <a:p>
            <a:r>
              <a:rPr lang="en-IN" sz="2800" dirty="0"/>
              <a:t>Different formula (Haldane and Kosambi)</a:t>
            </a:r>
          </a:p>
          <a:p>
            <a:r>
              <a:rPr lang="en-IN" sz="2800" dirty="0"/>
              <a:t>Haldane’s mapping function </a:t>
            </a: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787252"/>
              </p:ext>
            </p:extLst>
          </p:nvPr>
        </p:nvGraphicFramePr>
        <p:xfrm>
          <a:off x="1242253" y="3242875"/>
          <a:ext cx="2932113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54100" imgH="800100" progId="Equation.3">
                  <p:embed/>
                </p:oleObj>
              </mc:Choice>
              <mc:Fallback>
                <p:oleObj name="Equation" r:id="rId3" imgW="10541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2253" y="3242875"/>
                        <a:ext cx="2932113" cy="222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525353"/>
            <a:ext cx="4595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r</a:t>
            </a:r>
            <a:r>
              <a:rPr lang="en-US" sz="2400" dirty="0"/>
              <a:t> = recombination rate (0-0.5)</a:t>
            </a:r>
          </a:p>
          <a:p>
            <a:r>
              <a:rPr lang="en-US" sz="2400" i="1" dirty="0"/>
              <a:t>d</a:t>
            </a:r>
            <a:r>
              <a:rPr lang="en-US" sz="2400" dirty="0"/>
              <a:t> = distance in </a:t>
            </a:r>
            <a:r>
              <a:rPr lang="en-US" sz="2400" dirty="0" err="1"/>
              <a:t>Morgans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C403F-3938-0BD6-03FB-3C7D555E6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059" y="3058956"/>
            <a:ext cx="3777070" cy="36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9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6316" y="2810322"/>
            <a:ext cx="3114994" cy="2862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Interval mapping – estimate genotypes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44455" y="2294205"/>
            <a:ext cx="2872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825" y="217437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75367" y="217437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03104" y="217437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46316" y="2371490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2293" y="2371490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7085" y="237149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QTL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09418" y="1797363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20201" y="1797363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10359" y="2810322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2274" y="2810322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03347" y="2810322"/>
            <a:ext cx="348886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0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r>
              <a:rPr lang="en-US" b="1" dirty="0"/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3317" y="2900801"/>
            <a:ext cx="141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Genotype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0425" y="3434669"/>
            <a:ext cx="3180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estimated genotype is associated with a certain probability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5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Estimate likelihood of a QTL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6" y="1562823"/>
            <a:ext cx="8590701" cy="3743221"/>
          </a:xfrm>
        </p:spPr>
        <p:txBody>
          <a:bodyPr>
            <a:noAutofit/>
          </a:bodyPr>
          <a:lstStyle/>
          <a:p>
            <a:r>
              <a:rPr lang="en-US" sz="2800" b="1" dirty="0"/>
              <a:t>Maximum likelihood estimates (MLE)</a:t>
            </a:r>
          </a:p>
          <a:p>
            <a:pPr marL="0" indent="0">
              <a:buNone/>
            </a:pPr>
            <a:r>
              <a:rPr lang="en-US" sz="2800" i="1" dirty="0" err="1"/>
              <a:t>Prob</a:t>
            </a:r>
            <a:r>
              <a:rPr lang="en-US" sz="2800" dirty="0"/>
              <a:t>(</a:t>
            </a:r>
            <a:r>
              <a:rPr lang="en-US" sz="2800" dirty="0" err="1"/>
              <a:t>pheno</a:t>
            </a:r>
            <a:r>
              <a:rPr lang="en-US" sz="2800" dirty="0"/>
              <a:t> data | </a:t>
            </a:r>
            <a:r>
              <a:rPr lang="en-US" sz="2800" dirty="0" err="1"/>
              <a:t>geno</a:t>
            </a:r>
            <a:r>
              <a:rPr lang="en-US" sz="2800" dirty="0"/>
              <a:t> data; a QTL at a given position)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e.g., EM algorithm, Haley-Knott regression (HK)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No QTL Likelihood</a:t>
            </a:r>
          </a:p>
          <a:p>
            <a:pPr marL="0" indent="0">
              <a:buNone/>
            </a:pPr>
            <a:r>
              <a:rPr lang="en-US" sz="2800" i="1" dirty="0" err="1"/>
              <a:t>Prob</a:t>
            </a:r>
            <a:r>
              <a:rPr lang="en-US" sz="2800" dirty="0"/>
              <a:t>(</a:t>
            </a:r>
            <a:r>
              <a:rPr lang="en-US" sz="2800" dirty="0" err="1"/>
              <a:t>pheno</a:t>
            </a:r>
            <a:r>
              <a:rPr lang="en-US" sz="2800" dirty="0"/>
              <a:t> data | </a:t>
            </a:r>
            <a:r>
              <a:rPr lang="en-US" sz="2800" dirty="0" err="1"/>
              <a:t>geno</a:t>
            </a:r>
            <a:r>
              <a:rPr lang="en-US" sz="2800" dirty="0"/>
              <a:t> data; no QTL)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LOD (logarithm of the odds)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698" y="2694660"/>
            <a:ext cx="8229600" cy="1098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LOD = </a:t>
            </a:r>
            <a:r>
              <a:rPr lang="en-US" sz="2400" b="1" i="1" dirty="0"/>
              <a:t>log</a:t>
            </a:r>
            <a:r>
              <a:rPr lang="en-US" sz="2400" b="1" baseline="-25000" dirty="0"/>
              <a:t>10</a:t>
            </a:r>
            <a:r>
              <a:rPr lang="en-US" sz="2400" b="1" dirty="0"/>
              <a:t> likelihood ratio</a:t>
            </a:r>
            <a:r>
              <a:rPr lang="en-US" sz="2400" dirty="0"/>
              <a:t>, comparing a single-QTL model to the “no QTL anywhere”.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61698" y="1383880"/>
            <a:ext cx="7125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a QTL at a given position)</a:t>
            </a:r>
          </a:p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no QTL)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00977" y="1916551"/>
            <a:ext cx="6944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233" y="1659530"/>
            <a:ext cx="17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LOD</a:t>
            </a:r>
            <a:r>
              <a:rPr lang="en-US" sz="2400" dirty="0"/>
              <a:t> = </a:t>
            </a:r>
            <a:r>
              <a:rPr lang="en-US" sz="2400" i="1" dirty="0"/>
              <a:t>log</a:t>
            </a:r>
            <a:r>
              <a:rPr lang="en-US" sz="2400" baseline="-25000" dirty="0"/>
              <a:t>10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79698" y="4009135"/>
            <a:ext cx="8229600" cy="99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LOD score </a:t>
            </a:r>
            <a:r>
              <a:rPr lang="en-US" sz="2400" dirty="0"/>
              <a:t>is a measure of the strength of evidence for the presence of a QTL at a particular location.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698" y="5283411"/>
            <a:ext cx="76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LOD scores must be closer to 3 before they will generally be deemed interesting.  </a:t>
            </a:r>
            <a:r>
              <a:rPr lang="en-US" sz="1600" dirty="0"/>
              <a:t>- Broman, Lab Animal, 30(7):44–52, 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3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989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LOD = 3?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D4408-9296-AF46-9E93-0C9C5A687AEA}"/>
              </a:ext>
            </a:extLst>
          </p:cNvPr>
          <p:cNvSpPr/>
          <p:nvPr/>
        </p:nvSpPr>
        <p:spPr>
          <a:xfrm>
            <a:off x="1795196" y="4306802"/>
            <a:ext cx="7125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a QTL at a given position)</a:t>
            </a:r>
          </a:p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no QTL)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17A29-C142-DE49-A336-16322851A49E}"/>
              </a:ext>
            </a:extLst>
          </p:cNvPr>
          <p:cNvCxnSpPr/>
          <p:nvPr/>
        </p:nvCxnSpPr>
        <p:spPr>
          <a:xfrm>
            <a:off x="1834475" y="4839473"/>
            <a:ext cx="6944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77F2D0-C46A-D74C-ABDC-E3705916E732}"/>
              </a:ext>
            </a:extLst>
          </p:cNvPr>
          <p:cNvSpPr txBox="1"/>
          <p:nvPr/>
        </p:nvSpPr>
        <p:spPr>
          <a:xfrm>
            <a:off x="247731" y="4582452"/>
            <a:ext cx="17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LOD</a:t>
            </a:r>
            <a:r>
              <a:rPr lang="en-US" sz="2400" dirty="0"/>
              <a:t> = </a:t>
            </a:r>
            <a:r>
              <a:rPr lang="en-US" sz="2400" i="1" dirty="0"/>
              <a:t>log</a:t>
            </a:r>
            <a:r>
              <a:rPr lang="en-US" sz="2400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482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Permutation tests to infer a </a:t>
            </a:r>
            <a:r>
              <a:rPr lang="en-US" sz="3200" i="1" dirty="0"/>
              <a:t>LOD</a:t>
            </a:r>
            <a:r>
              <a:rPr lang="en-US" sz="3200" dirty="0"/>
              <a:t> 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532" y="1263648"/>
            <a:ext cx="8612216" cy="1941085"/>
          </a:xfrm>
        </p:spPr>
        <p:txBody>
          <a:bodyPr>
            <a:normAutofit/>
          </a:bodyPr>
          <a:lstStyle/>
          <a:p>
            <a:r>
              <a:rPr lang="en-US" sz="2400" dirty="0"/>
              <a:t>Permute/shuffle the phenotypes; keep the genotype data intact.</a:t>
            </a:r>
          </a:p>
          <a:p>
            <a:r>
              <a:rPr lang="en-US" sz="2400" dirty="0"/>
              <a:t>QTL analysis and get the max(LOD) (maxLOD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  <a:p>
            <a:r>
              <a:rPr lang="en-US" sz="2400" dirty="0"/>
              <a:t>Repeat 1000 times to have (maxLOD</a:t>
            </a:r>
            <a:r>
              <a:rPr lang="en-US" sz="2400" baseline="-25000" dirty="0"/>
              <a:t>1</a:t>
            </a:r>
            <a:r>
              <a:rPr lang="en-US" sz="2400" dirty="0"/>
              <a:t>, maxLOD</a:t>
            </a:r>
            <a:r>
              <a:rPr lang="en-US" sz="2400" baseline="-25000" dirty="0"/>
              <a:t>2</a:t>
            </a:r>
            <a:r>
              <a:rPr lang="en-US" sz="2400" dirty="0"/>
              <a:t>, … maxLOD</a:t>
            </a:r>
            <a:r>
              <a:rPr lang="en-US" sz="2400" baseline="-25000" dirty="0"/>
              <a:t>1000</a:t>
            </a:r>
            <a:r>
              <a:rPr lang="en-US" sz="2400" dirty="0"/>
              <a:t>)</a:t>
            </a:r>
          </a:p>
          <a:p>
            <a:r>
              <a:rPr lang="en-US" sz="2400" dirty="0"/>
              <a:t>The 95</a:t>
            </a:r>
            <a:r>
              <a:rPr lang="en-US" sz="2400" baseline="30000" dirty="0"/>
              <a:t>th</a:t>
            </a:r>
            <a:r>
              <a:rPr lang="en-US" sz="2400" dirty="0"/>
              <a:t> percentile of </a:t>
            </a:r>
            <a:r>
              <a:rPr lang="en-US" sz="2400" dirty="0" err="1"/>
              <a:t>MaxLOD</a:t>
            </a:r>
            <a:r>
              <a:rPr lang="en-US" sz="2400" dirty="0"/>
              <a:t> is a genome-wide LOD threshold.</a:t>
            </a:r>
          </a:p>
        </p:txBody>
      </p:sp>
      <p:pic>
        <p:nvPicPr>
          <p:cNvPr id="4" name="Picture 3" descr="Screenshot 2016-04-03 15.4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47" y="3307011"/>
            <a:ext cx="5080238" cy="34287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3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236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358" y="2153195"/>
            <a:ext cx="7691712" cy="1312812"/>
          </a:xfrm>
        </p:spPr>
        <p:txBody>
          <a:bodyPr>
            <a:normAutofit/>
          </a:bodyPr>
          <a:lstStyle/>
          <a:p>
            <a:r>
              <a:rPr lang="en-US" dirty="0"/>
              <a:t>QTL mapping</a:t>
            </a:r>
          </a:p>
          <a:p>
            <a:r>
              <a:rPr lang="en-US" dirty="0"/>
              <a:t>Genome-wide association study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4358" y="5394628"/>
            <a:ext cx="7844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Acknowledgements: some slides were prepared by Dr. Lei Li.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7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721" y="2436126"/>
            <a:ext cx="7594251" cy="1155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perform a QTL study on a human population?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Genome-wide association study (GWAS)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55611"/>
            <a:ext cx="8229600" cy="18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GWAS is the study to correlate a great number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genomic variants </a:t>
            </a:r>
            <a:r>
              <a:rPr lang="en-US" sz="2800" dirty="0"/>
              <a:t>with a large number of individuals to identify variants that are significantly associated with </a:t>
            </a:r>
            <a:r>
              <a:rPr lang="en-US" sz="2800" b="1" dirty="0">
                <a:solidFill>
                  <a:srgbClr val="17375E"/>
                </a:solidFill>
              </a:rPr>
              <a:t>the phenotype of interest</a:t>
            </a:r>
            <a:r>
              <a:rPr lang="en-US" sz="28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7576" y="6033184"/>
            <a:ext cx="6328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Goal: to identify causal variants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Screenshot 2016-04-06 01.09.00.png">
            <a:extLst>
              <a:ext uri="{FF2B5EF4-FFF2-40B4-BE49-F238E27FC236}">
                <a16:creationId xmlns:a16="http://schemas.microsoft.com/office/drawing/2014/main" id="{B0A69F46-F0AB-C843-A712-03DC9E22A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152964"/>
            <a:ext cx="8163723" cy="286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45E-12E7-7830-C908-BF91C40E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GWAS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074D-73E2-A110-4BD6-8F0BE6A54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94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/>
              <a:t>Population</a:t>
            </a:r>
          </a:p>
          <a:p>
            <a:pPr>
              <a:lnSpc>
                <a:spcPct val="150000"/>
              </a:lnSpc>
            </a:pPr>
            <a:r>
              <a:rPr lang="en-US" sz="2800" u="sng" dirty="0"/>
              <a:t>Genotyping data </a:t>
            </a:r>
            <a:r>
              <a:rPr lang="en-US" sz="2800" dirty="0"/>
              <a:t>of a good number of markers of individuals in a population</a:t>
            </a:r>
          </a:p>
          <a:p>
            <a:pPr>
              <a:lnSpc>
                <a:spcPct val="150000"/>
              </a:lnSpc>
            </a:pPr>
            <a:r>
              <a:rPr lang="en-US" sz="2800" u="sng" dirty="0"/>
              <a:t>Phenotyping data </a:t>
            </a:r>
            <a:r>
              <a:rPr lang="en-US" sz="2800" dirty="0"/>
              <a:t>of individuals from a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985C0-00FA-2607-ECF4-CFDF7020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0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 txBox="1">
            <a:spLocks/>
          </p:cNvSpPr>
          <p:nvPr/>
        </p:nvSpPr>
        <p:spPr>
          <a:xfrm>
            <a:off x="552365" y="840706"/>
            <a:ext cx="8324859" cy="2240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Natural population</a:t>
            </a:r>
          </a:p>
          <a:p>
            <a:pPr marL="0" indent="0">
              <a:buNone/>
            </a:pPr>
            <a:r>
              <a:rPr lang="en-US" sz="2400" dirty="0"/>
              <a:t>Diverse individual plant lines/animals/human beings.</a:t>
            </a:r>
            <a:endParaRPr lang="en-US" sz="2400" b="1" dirty="0"/>
          </a:p>
          <a:p>
            <a:r>
              <a:rPr lang="en-US" sz="2400" b="1" dirty="0"/>
              <a:t>Multi-parent crosses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Nested association mapping lines (NAM)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Multi-parent Advanced Generation Inter-Cross (MAGIC)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54"/>
            <a:ext cx="8229600" cy="681825"/>
          </a:xfrm>
        </p:spPr>
        <p:txBody>
          <a:bodyPr>
            <a:normAutofit/>
          </a:bodyPr>
          <a:lstStyle/>
          <a:p>
            <a:r>
              <a:rPr lang="en-US" sz="3200" dirty="0"/>
              <a:t>Mapping populations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81950"/>
            <a:ext cx="4397544" cy="330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06366" y="6543057"/>
            <a:ext cx="2617738" cy="18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000" dirty="0">
                <a:latin typeface="Arial" charset="0"/>
              </a:rPr>
              <a:t>Yu et al., Genetics 2008;178:539-551</a:t>
            </a:r>
          </a:p>
        </p:txBody>
      </p:sp>
      <p:pic>
        <p:nvPicPr>
          <p:cNvPr id="4" name="Picture 3" descr="Screenshot 2016-04-05 16.33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18" y="3228650"/>
            <a:ext cx="2986255" cy="3293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1202" y="6510587"/>
            <a:ext cx="3259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Huang et al., Plant Biotechnology Journal 2012; 10:826–839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19774"/>
            <a:ext cx="2133600" cy="365125"/>
          </a:xfrm>
        </p:spPr>
        <p:txBody>
          <a:bodyPr/>
          <a:lstStyle/>
          <a:p>
            <a:fld id="{F55B2AE2-DAEA-F74D-A404-B70F164081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72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45E-12E7-7830-C908-BF91C40E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Marker and causal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985C0-00FA-2607-ECF4-CFDF7020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4110B6-1292-1617-87CE-5447AD65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099073" cy="47642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94B238-C71F-A374-128B-E2D588D8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170" y="1901939"/>
            <a:ext cx="521199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bi-allelic SNPs are most commonly used markers for GWAS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CAF6D-4DB2-2B3F-D797-07F942159BC7}"/>
              </a:ext>
            </a:extLst>
          </p:cNvPr>
          <p:cNvSpPr txBox="1"/>
          <p:nvPr/>
        </p:nvSpPr>
        <p:spPr>
          <a:xfrm>
            <a:off x="3688170" y="3665220"/>
            <a:ext cx="5105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Why SNPs can be used to identify an association with a phenotype even causal variants are not typed?</a:t>
            </a:r>
          </a:p>
        </p:txBody>
      </p:sp>
    </p:spTree>
    <p:extLst>
      <p:ext uri="{BB962C8B-B14F-4D97-AF65-F5344CB8AC3E}">
        <p14:creationId xmlns:p14="http://schemas.microsoft.com/office/powerpoint/2010/main" val="1935092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3E92-B270-EE0F-4002-B6F859C7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9742"/>
          </a:xfrm>
        </p:spPr>
        <p:txBody>
          <a:bodyPr>
            <a:noAutofit/>
          </a:bodyPr>
          <a:lstStyle/>
          <a:p>
            <a:r>
              <a:rPr lang="en-US" sz="3200" dirty="0"/>
              <a:t>Linkage disequilibrium (LD)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464AA-D269-A520-B801-B41FC92CE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56EF3-2294-496D-B5A0-A3F641EEEB2F}"/>
              </a:ext>
            </a:extLst>
          </p:cNvPr>
          <p:cNvSpPr/>
          <p:nvPr/>
        </p:nvSpPr>
        <p:spPr>
          <a:xfrm>
            <a:off x="1714500" y="24640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521EC-01BE-99BE-F6DF-A993F8D3B570}"/>
              </a:ext>
            </a:extLst>
          </p:cNvPr>
          <p:cNvSpPr/>
          <p:nvPr/>
        </p:nvSpPr>
        <p:spPr>
          <a:xfrm>
            <a:off x="1714500" y="28704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69604-F110-4E13-9B24-7585453F6528}"/>
              </a:ext>
            </a:extLst>
          </p:cNvPr>
          <p:cNvSpPr/>
          <p:nvPr/>
        </p:nvSpPr>
        <p:spPr>
          <a:xfrm>
            <a:off x="1714500" y="32768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F6BDE-C463-A144-544C-91B19E08F80A}"/>
              </a:ext>
            </a:extLst>
          </p:cNvPr>
          <p:cNvSpPr/>
          <p:nvPr/>
        </p:nvSpPr>
        <p:spPr>
          <a:xfrm>
            <a:off x="1714500" y="36832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6CFB78-7B42-0D3B-835F-659779CB6C23}"/>
              </a:ext>
            </a:extLst>
          </p:cNvPr>
          <p:cNvSpPr/>
          <p:nvPr/>
        </p:nvSpPr>
        <p:spPr>
          <a:xfrm>
            <a:off x="1714500" y="40896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7B31F3-3A39-D049-44DA-AB31D0B08C61}"/>
              </a:ext>
            </a:extLst>
          </p:cNvPr>
          <p:cNvSpPr/>
          <p:nvPr/>
        </p:nvSpPr>
        <p:spPr>
          <a:xfrm>
            <a:off x="1714500" y="44960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CA962-AC8A-2D15-57A1-40D0A94F8527}"/>
              </a:ext>
            </a:extLst>
          </p:cNvPr>
          <p:cNvSpPr/>
          <p:nvPr/>
        </p:nvSpPr>
        <p:spPr>
          <a:xfrm>
            <a:off x="1714500" y="49024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4F201-C271-56C7-FE23-DD32667DA42D}"/>
              </a:ext>
            </a:extLst>
          </p:cNvPr>
          <p:cNvSpPr/>
          <p:nvPr/>
        </p:nvSpPr>
        <p:spPr>
          <a:xfrm>
            <a:off x="1714500" y="53088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8EA23-927A-AEE2-B629-1DAE4982C637}"/>
              </a:ext>
            </a:extLst>
          </p:cNvPr>
          <p:cNvSpPr/>
          <p:nvPr/>
        </p:nvSpPr>
        <p:spPr>
          <a:xfrm>
            <a:off x="1714500" y="57152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E86F4-9120-4AA9-3D20-44FE724F0A0F}"/>
              </a:ext>
            </a:extLst>
          </p:cNvPr>
          <p:cNvSpPr/>
          <p:nvPr/>
        </p:nvSpPr>
        <p:spPr>
          <a:xfrm>
            <a:off x="2286000" y="24640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7A3F7-8F07-4F1A-52D4-8EC13C39DF07}"/>
              </a:ext>
            </a:extLst>
          </p:cNvPr>
          <p:cNvSpPr/>
          <p:nvPr/>
        </p:nvSpPr>
        <p:spPr>
          <a:xfrm>
            <a:off x="2286000" y="28704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ADD789-C807-3687-6FD7-0C49741EE4AC}"/>
              </a:ext>
            </a:extLst>
          </p:cNvPr>
          <p:cNvSpPr/>
          <p:nvPr/>
        </p:nvSpPr>
        <p:spPr>
          <a:xfrm>
            <a:off x="2286000" y="32768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021769-B227-69A8-EC93-FF6739765880}"/>
              </a:ext>
            </a:extLst>
          </p:cNvPr>
          <p:cNvSpPr/>
          <p:nvPr/>
        </p:nvSpPr>
        <p:spPr>
          <a:xfrm>
            <a:off x="2286000" y="36832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17E09E-B610-CE7E-8F7D-A49555C7D203}"/>
              </a:ext>
            </a:extLst>
          </p:cNvPr>
          <p:cNvSpPr/>
          <p:nvPr/>
        </p:nvSpPr>
        <p:spPr>
          <a:xfrm>
            <a:off x="2286000" y="40896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C39232-D7C9-C73A-E4BC-C4DFAD870B86}"/>
              </a:ext>
            </a:extLst>
          </p:cNvPr>
          <p:cNvSpPr/>
          <p:nvPr/>
        </p:nvSpPr>
        <p:spPr>
          <a:xfrm>
            <a:off x="2286000" y="44960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EB0E0-D9C3-F943-0933-8C5873846941}"/>
              </a:ext>
            </a:extLst>
          </p:cNvPr>
          <p:cNvSpPr/>
          <p:nvPr/>
        </p:nvSpPr>
        <p:spPr>
          <a:xfrm>
            <a:off x="2286000" y="49024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C984B2-C53C-FDCA-5192-774F659468E6}"/>
              </a:ext>
            </a:extLst>
          </p:cNvPr>
          <p:cNvSpPr/>
          <p:nvPr/>
        </p:nvSpPr>
        <p:spPr>
          <a:xfrm>
            <a:off x="2286000" y="53088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6767D9-1789-6207-2D38-EF7D0EE2357B}"/>
              </a:ext>
            </a:extLst>
          </p:cNvPr>
          <p:cNvSpPr/>
          <p:nvPr/>
        </p:nvSpPr>
        <p:spPr>
          <a:xfrm>
            <a:off x="2286000" y="57152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B0C0F5-8017-65DE-C4D3-D21527718E74}"/>
              </a:ext>
            </a:extLst>
          </p:cNvPr>
          <p:cNvSpPr/>
          <p:nvPr/>
        </p:nvSpPr>
        <p:spPr>
          <a:xfrm>
            <a:off x="244148" y="925104"/>
            <a:ext cx="8655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Linkage disequilibrium (LD): </a:t>
            </a:r>
            <a:r>
              <a:rPr lang="en-US" sz="2800" dirty="0">
                <a:solidFill>
                  <a:prstClr val="black"/>
                </a:solidFill>
                <a:cs typeface="Times New Roman" pitchFamily="18" charset="0"/>
              </a:rPr>
              <a:t>a non-random association of alleles at different loci; genotyping data at two loci have some level of correlations</a:t>
            </a:r>
            <a:endParaRPr lang="en-US" sz="2800" baseline="30000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2F61D1-2072-A2A2-BAE4-E82C82337A3E}"/>
              </a:ext>
            </a:extLst>
          </p:cNvPr>
          <p:cNvSpPr/>
          <p:nvPr/>
        </p:nvSpPr>
        <p:spPr>
          <a:xfrm>
            <a:off x="2863042" y="246403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7C8F69-2434-2F1C-A189-39EF194B761B}"/>
              </a:ext>
            </a:extLst>
          </p:cNvPr>
          <p:cNvSpPr/>
          <p:nvPr/>
        </p:nvSpPr>
        <p:spPr>
          <a:xfrm>
            <a:off x="2863042" y="287043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9C2FC9-F94C-28D5-9762-6044B98D9681}"/>
              </a:ext>
            </a:extLst>
          </p:cNvPr>
          <p:cNvSpPr/>
          <p:nvPr/>
        </p:nvSpPr>
        <p:spPr>
          <a:xfrm>
            <a:off x="2863042" y="3276837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C56F21-23DD-4026-BA9D-7776ACBDA7B4}"/>
              </a:ext>
            </a:extLst>
          </p:cNvPr>
          <p:cNvSpPr/>
          <p:nvPr/>
        </p:nvSpPr>
        <p:spPr>
          <a:xfrm>
            <a:off x="2863042" y="368323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511616-CCD8-4617-9F0A-5C01CA80209E}"/>
              </a:ext>
            </a:extLst>
          </p:cNvPr>
          <p:cNvSpPr/>
          <p:nvPr/>
        </p:nvSpPr>
        <p:spPr>
          <a:xfrm>
            <a:off x="2863042" y="4089637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725D24-AA11-0C56-F0DE-D449A09C3641}"/>
              </a:ext>
            </a:extLst>
          </p:cNvPr>
          <p:cNvSpPr/>
          <p:nvPr/>
        </p:nvSpPr>
        <p:spPr>
          <a:xfrm>
            <a:off x="2863042" y="4496037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B04CAD-3587-C1AF-09ED-BFB33278A873}"/>
              </a:ext>
            </a:extLst>
          </p:cNvPr>
          <p:cNvSpPr/>
          <p:nvPr/>
        </p:nvSpPr>
        <p:spPr>
          <a:xfrm>
            <a:off x="2863042" y="490243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101D23-8BE9-3615-4030-68F47FAF21F2}"/>
              </a:ext>
            </a:extLst>
          </p:cNvPr>
          <p:cNvSpPr/>
          <p:nvPr/>
        </p:nvSpPr>
        <p:spPr>
          <a:xfrm>
            <a:off x="2863042" y="530883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2B4177-08EC-8056-31CA-938E650A3863}"/>
              </a:ext>
            </a:extLst>
          </p:cNvPr>
          <p:cNvSpPr/>
          <p:nvPr/>
        </p:nvSpPr>
        <p:spPr>
          <a:xfrm>
            <a:off x="2863042" y="5715237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B004BF-3EDD-0D02-223E-44285D0B241A}"/>
              </a:ext>
            </a:extLst>
          </p:cNvPr>
          <p:cNvSpPr txBox="1"/>
          <p:nvPr/>
        </p:nvSpPr>
        <p:spPr>
          <a:xfrm>
            <a:off x="1609852" y="61975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0CBC04-4ADC-D4D5-1E64-D5E00060C753}"/>
              </a:ext>
            </a:extLst>
          </p:cNvPr>
          <p:cNvSpPr txBox="1"/>
          <p:nvPr/>
        </p:nvSpPr>
        <p:spPr>
          <a:xfrm>
            <a:off x="2181352" y="6197520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A8D1CB-DFB1-B9C4-C80C-DCB02882CC90}"/>
              </a:ext>
            </a:extLst>
          </p:cNvPr>
          <p:cNvSpPr txBox="1"/>
          <p:nvPr/>
        </p:nvSpPr>
        <p:spPr>
          <a:xfrm>
            <a:off x="2767906" y="6214030"/>
            <a:ext cx="453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D8C5B9-FDE7-F798-CB3F-044F0E4A755B}"/>
              </a:ext>
            </a:extLst>
          </p:cNvPr>
          <p:cNvSpPr txBox="1"/>
          <p:nvPr/>
        </p:nvSpPr>
        <p:spPr>
          <a:xfrm>
            <a:off x="308045" y="240650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4D370B-C7F4-8547-B5B8-AE6B050C5C28}"/>
              </a:ext>
            </a:extLst>
          </p:cNvPr>
          <p:cNvSpPr txBox="1"/>
          <p:nvPr/>
        </p:nvSpPr>
        <p:spPr>
          <a:xfrm>
            <a:off x="1279464" y="282238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2099D0-8D89-BA4D-1B4D-261D7C415418}"/>
              </a:ext>
            </a:extLst>
          </p:cNvPr>
          <p:cNvSpPr txBox="1"/>
          <p:nvPr/>
        </p:nvSpPr>
        <p:spPr>
          <a:xfrm>
            <a:off x="1279464" y="32382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CD5DC-A035-E5D3-5407-094CB4FA4C49}"/>
              </a:ext>
            </a:extLst>
          </p:cNvPr>
          <p:cNvSpPr txBox="1"/>
          <p:nvPr/>
        </p:nvSpPr>
        <p:spPr>
          <a:xfrm>
            <a:off x="1279464" y="365413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4C345-F3E9-DA38-D1A6-7047E68B7E2F}"/>
              </a:ext>
            </a:extLst>
          </p:cNvPr>
          <p:cNvSpPr txBox="1"/>
          <p:nvPr/>
        </p:nvSpPr>
        <p:spPr>
          <a:xfrm>
            <a:off x="1279464" y="40700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4B8CC9-07CD-F007-8BCD-6CD1C21AF62C}"/>
              </a:ext>
            </a:extLst>
          </p:cNvPr>
          <p:cNvSpPr txBox="1"/>
          <p:nvPr/>
        </p:nvSpPr>
        <p:spPr>
          <a:xfrm>
            <a:off x="1279464" y="448589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065ED1-FEFF-1D82-7498-8680CA793003}"/>
              </a:ext>
            </a:extLst>
          </p:cNvPr>
          <p:cNvSpPr txBox="1"/>
          <p:nvPr/>
        </p:nvSpPr>
        <p:spPr>
          <a:xfrm>
            <a:off x="1279464" y="4901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D9E556-7C2F-4B70-63DA-B63F5A5FE158}"/>
              </a:ext>
            </a:extLst>
          </p:cNvPr>
          <p:cNvSpPr txBox="1"/>
          <p:nvPr/>
        </p:nvSpPr>
        <p:spPr>
          <a:xfrm>
            <a:off x="1279464" y="531764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262E1C-AD26-D930-35A5-21484BB220D7}"/>
              </a:ext>
            </a:extLst>
          </p:cNvPr>
          <p:cNvSpPr txBox="1"/>
          <p:nvPr/>
        </p:nvSpPr>
        <p:spPr>
          <a:xfrm>
            <a:off x="1279464" y="57335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52" name="Picture 51" descr="A picture containing food, indoor, black, sitting&#10;&#10;Description automatically generated">
            <a:extLst>
              <a:ext uri="{FF2B5EF4-FFF2-40B4-BE49-F238E27FC236}">
                <a16:creationId xmlns:a16="http://schemas.microsoft.com/office/drawing/2014/main" id="{89B147DF-ED42-CDBE-3AC3-41680A98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195" y="5864837"/>
            <a:ext cx="2410305" cy="736222"/>
          </a:xfrm>
          <a:prstGeom prst="rect">
            <a:avLst/>
          </a:prstGeom>
        </p:spPr>
      </p:pic>
      <p:pic>
        <p:nvPicPr>
          <p:cNvPr id="53" name="Picture 52" descr="A close up of food&#10;&#10;Description automatically generated">
            <a:extLst>
              <a:ext uri="{FF2B5EF4-FFF2-40B4-BE49-F238E27FC236}">
                <a16:creationId xmlns:a16="http://schemas.microsoft.com/office/drawing/2014/main" id="{815C814B-979F-E371-925F-F320E2B0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194" y="5174736"/>
            <a:ext cx="2410305" cy="67339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0DD2E8B-D3ED-4AE8-92B4-58438A9F3BAD}"/>
              </a:ext>
            </a:extLst>
          </p:cNvPr>
          <p:cNvGrpSpPr/>
          <p:nvPr/>
        </p:nvGrpSpPr>
        <p:grpSpPr>
          <a:xfrm>
            <a:off x="3785056" y="2326801"/>
            <a:ext cx="4878580" cy="2675020"/>
            <a:chOff x="3785056" y="2326801"/>
            <a:chExt cx="4878580" cy="267502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475299F-3352-5239-1258-84752BD2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5056" y="2326801"/>
              <a:ext cx="4878580" cy="2675020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8B013FF-7C4C-3FF3-FE4D-D463F3169C52}"/>
                </a:ext>
              </a:extLst>
            </p:cNvPr>
            <p:cNvSpPr/>
            <p:nvPr/>
          </p:nvSpPr>
          <p:spPr>
            <a:xfrm>
              <a:off x="4489604" y="2991595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CD1D6C2-5851-D9D5-FEE1-97525DD0CB4E}"/>
                </a:ext>
              </a:extLst>
            </p:cNvPr>
            <p:cNvSpPr/>
            <p:nvPr/>
          </p:nvSpPr>
          <p:spPr>
            <a:xfrm>
              <a:off x="5259224" y="3788669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56E52E3-9D91-45CA-4583-7A1E6E32FECA}"/>
                </a:ext>
              </a:extLst>
            </p:cNvPr>
            <p:cNvSpPr/>
            <p:nvPr/>
          </p:nvSpPr>
          <p:spPr>
            <a:xfrm>
              <a:off x="6047030" y="2889412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7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838355"/>
          </a:xfrm>
        </p:spPr>
        <p:txBody>
          <a:bodyPr>
            <a:normAutofit/>
          </a:bodyPr>
          <a:lstStyle/>
          <a:p>
            <a:r>
              <a:rPr lang="en-US" sz="3200" dirty="0"/>
              <a:t>Linkage disequilibrium (LD)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Screenshot 2016-04-06 00.49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8" y="1986321"/>
            <a:ext cx="8543364" cy="28853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919" y="5333873"/>
            <a:ext cx="48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Balding et al., Nature Review Genetics, 2006, 7:781  </a:t>
            </a:r>
          </a:p>
        </p:txBody>
      </p:sp>
    </p:spTree>
    <p:extLst>
      <p:ext uri="{BB962C8B-B14F-4D97-AF65-F5344CB8AC3E}">
        <p14:creationId xmlns:p14="http://schemas.microsoft.com/office/powerpoint/2010/main" val="2352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599" y="1319328"/>
            <a:ext cx="8631905" cy="3054079"/>
          </a:xfrm>
        </p:spPr>
        <p:txBody>
          <a:bodyPr>
            <a:noAutofit/>
          </a:bodyPr>
          <a:lstStyle/>
          <a:p>
            <a:r>
              <a:rPr lang="en-US" sz="2800" dirty="0"/>
              <a:t>Typically only bi-allelic markers are used.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Of two alleles, the allele with a smaller </a:t>
            </a:r>
            <a:r>
              <a:rPr lang="en-US" sz="2800" dirty="0">
                <a:solidFill>
                  <a:prstClr val="black"/>
                </a:solidFill>
                <a:cs typeface="Times New Roman" pitchFamily="18" charset="0"/>
              </a:rPr>
              <a:t>frequency is the minor allele. Its frequency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minor allele frequency (MAF)</a:t>
            </a:r>
            <a:r>
              <a:rPr lang="en-US" sz="2800" dirty="0">
                <a:solidFill>
                  <a:prstClr val="black"/>
                </a:solidFill>
                <a:cs typeface="Times New Roman" pitchFamily="18" charset="0"/>
              </a:rPr>
              <a:t>. A MAF cutoff is needed to filter SNPs (e.g., 1%).</a:t>
            </a:r>
          </a:p>
          <a:p>
            <a:r>
              <a:rPr lang="en-US" sz="2800" dirty="0"/>
              <a:t>Filter out markers with high missing data (e.g., 30%).</a:t>
            </a:r>
            <a:endParaRPr lang="en-US" sz="2800" dirty="0">
              <a:solidFill>
                <a:prstClr val="black"/>
              </a:solidFill>
              <a:cs typeface="Times New Roman" pitchFamily="18" charset="0"/>
            </a:endParaRPr>
          </a:p>
          <a:p>
            <a:r>
              <a:rPr lang="en-US" sz="2800" dirty="0"/>
              <a:t>Imputation can reduce missing data.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4141"/>
          </a:xfrm>
        </p:spPr>
        <p:txBody>
          <a:bodyPr>
            <a:normAutofit/>
          </a:bodyPr>
          <a:lstStyle/>
          <a:p>
            <a:r>
              <a:rPr lang="en-US" sz="3200" dirty="0"/>
              <a:t>Genotyping data and filtering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61039" y="6025492"/>
            <a:ext cx="62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MAF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891512" y="4646706"/>
            <a:ext cx="0" cy="1378786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891512" y="6025492"/>
            <a:ext cx="2390588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2053745" y="4787372"/>
            <a:ext cx="4034118" cy="2070628"/>
          </a:xfrm>
          <a:prstGeom prst="arc">
            <a:avLst/>
          </a:prstGeom>
          <a:ln>
            <a:solidFill>
              <a:srgbClr val="7F7F7F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736953" y="4966665"/>
            <a:ext cx="112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</a:t>
            </a:r>
          </a:p>
          <a:p>
            <a:r>
              <a:rPr lang="en-US" dirty="0"/>
              <a:t>power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21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0303"/>
          </a:xfrm>
        </p:spPr>
        <p:txBody>
          <a:bodyPr>
            <a:normAutofit/>
          </a:bodyPr>
          <a:lstStyle/>
          <a:p>
            <a:r>
              <a:rPr lang="en-US" sz="3200" dirty="0"/>
              <a:t>Statistical test for each SNP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769649"/>
              </p:ext>
            </p:extLst>
          </p:nvPr>
        </p:nvGraphicFramePr>
        <p:xfrm>
          <a:off x="2730160" y="1997134"/>
          <a:ext cx="3458390" cy="710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600" imgH="203200" progId="Equation.3">
                  <p:embed/>
                </p:oleObj>
              </mc:Choice>
              <mc:Fallback>
                <p:oleObj name="Equation" r:id="rId2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30160" y="1997134"/>
                        <a:ext cx="3458390" cy="710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5345" y="2919731"/>
            <a:ext cx="4619799" cy="1629164"/>
            <a:chOff x="3817685" y="3970788"/>
            <a:chExt cx="4619799" cy="1629164"/>
          </a:xfrm>
        </p:grpSpPr>
        <p:sp>
          <p:nvSpPr>
            <p:cNvPr id="5" name="TextBox 4"/>
            <p:cNvSpPr txBox="1"/>
            <p:nvPr/>
          </p:nvSpPr>
          <p:spPr>
            <a:xfrm>
              <a:off x="3817685" y="3970788"/>
              <a:ext cx="4619799" cy="1629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i="1" dirty="0"/>
                <a:t>y</a:t>
              </a:r>
              <a:r>
                <a:rPr lang="en-US" sz="2800" dirty="0"/>
                <a:t>: trait data</a:t>
              </a:r>
            </a:p>
            <a:p>
              <a:pPr>
                <a:lnSpc>
                  <a:spcPct val="120000"/>
                </a:lnSpc>
              </a:pPr>
              <a:r>
                <a:rPr lang="en-US" sz="2800" dirty="0"/>
                <a:t>     : all non-variant fixed effect</a:t>
              </a:r>
            </a:p>
            <a:p>
              <a:pPr>
                <a:lnSpc>
                  <a:spcPct val="120000"/>
                </a:lnSpc>
              </a:pPr>
              <a:r>
                <a:rPr lang="en-US" sz="2800" dirty="0"/>
                <a:t>     : variant effects</a:t>
              </a: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5932504"/>
                </p:ext>
              </p:extLst>
            </p:nvPr>
          </p:nvGraphicFramePr>
          <p:xfrm>
            <a:off x="3837668" y="4687094"/>
            <a:ext cx="421138" cy="3369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4000" imgH="203200" progId="Equation.3">
                    <p:embed/>
                  </p:oleObj>
                </mc:Choice>
                <mc:Fallback>
                  <p:oleObj name="Equation" r:id="rId4" imgW="254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37668" y="4687094"/>
                          <a:ext cx="421138" cy="3369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926094"/>
                </p:ext>
              </p:extLst>
            </p:nvPr>
          </p:nvGraphicFramePr>
          <p:xfrm>
            <a:off x="3837668" y="5234496"/>
            <a:ext cx="397702" cy="287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28600" imgH="165100" progId="Equation.3">
                    <p:embed/>
                  </p:oleObj>
                </mc:Choice>
                <mc:Fallback>
                  <p:oleObj name="Equation" r:id="rId6" imgW="2286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837668" y="5234496"/>
                          <a:ext cx="397702" cy="2875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602290" y="5162305"/>
            <a:ext cx="822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model is not sufficient to explain phenotypic data.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0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Spurious associations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941517" y="1170960"/>
            <a:ext cx="205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Early flowering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400862" y="1192010"/>
            <a:ext cx="207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Later flowering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017997" y="4973131"/>
            <a:ext cx="7214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Different proportions of sub-populations in two groups lead to spurious associations.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13568" y="6291192"/>
            <a:ext cx="652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from Balding et al., Nature Review Genetics, 2006, 7:781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896375" y="1823801"/>
            <a:ext cx="2055431" cy="399986"/>
            <a:chOff x="2008570" y="1807089"/>
            <a:chExt cx="2055431" cy="399986"/>
          </a:xfrm>
        </p:grpSpPr>
        <p:sp>
          <p:nvSpPr>
            <p:cNvPr id="6" name="Oval 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96375" y="2417560"/>
            <a:ext cx="2055431" cy="399986"/>
            <a:chOff x="2008570" y="1807089"/>
            <a:chExt cx="2055431" cy="399986"/>
          </a:xfrm>
        </p:grpSpPr>
        <p:sp>
          <p:nvSpPr>
            <p:cNvPr id="16" name="Oval 1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896375" y="3011319"/>
            <a:ext cx="2055431" cy="399986"/>
            <a:chOff x="2008570" y="1807089"/>
            <a:chExt cx="2055431" cy="399986"/>
          </a:xfrm>
        </p:grpSpPr>
        <p:sp>
          <p:nvSpPr>
            <p:cNvPr id="21" name="Oval 2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6375" y="3605078"/>
            <a:ext cx="2055431" cy="399986"/>
            <a:chOff x="2008570" y="1807089"/>
            <a:chExt cx="2055431" cy="399986"/>
          </a:xfrm>
        </p:grpSpPr>
        <p:sp>
          <p:nvSpPr>
            <p:cNvPr id="26" name="Oval 2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96375" y="4198837"/>
            <a:ext cx="2055431" cy="399986"/>
            <a:chOff x="2008570" y="1807089"/>
            <a:chExt cx="2055431" cy="399986"/>
          </a:xfrm>
        </p:grpSpPr>
        <p:sp>
          <p:nvSpPr>
            <p:cNvPr id="31" name="Oval 3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0862" y="1823878"/>
            <a:ext cx="2055431" cy="399986"/>
            <a:chOff x="2008570" y="1807089"/>
            <a:chExt cx="2055431" cy="399986"/>
          </a:xfrm>
        </p:grpSpPr>
        <p:sp>
          <p:nvSpPr>
            <p:cNvPr id="36" name="Oval 3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00862" y="2417637"/>
            <a:ext cx="2055431" cy="399986"/>
            <a:chOff x="2008570" y="1807089"/>
            <a:chExt cx="2055431" cy="399986"/>
          </a:xfrm>
        </p:grpSpPr>
        <p:sp>
          <p:nvSpPr>
            <p:cNvPr id="41" name="Oval 4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00862" y="3011396"/>
            <a:ext cx="2055431" cy="399986"/>
            <a:chOff x="2008570" y="1807089"/>
            <a:chExt cx="2055431" cy="399986"/>
          </a:xfrm>
        </p:grpSpPr>
        <p:sp>
          <p:nvSpPr>
            <p:cNvPr id="46" name="Oval 4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400862" y="3605155"/>
            <a:ext cx="2055431" cy="399986"/>
            <a:chOff x="2008570" y="1807089"/>
            <a:chExt cx="2055431" cy="399986"/>
          </a:xfrm>
        </p:grpSpPr>
        <p:sp>
          <p:nvSpPr>
            <p:cNvPr id="51" name="Oval 5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00862" y="4198914"/>
            <a:ext cx="2055431" cy="399986"/>
            <a:chOff x="2008570" y="1807089"/>
            <a:chExt cx="2055431" cy="399986"/>
          </a:xfrm>
        </p:grpSpPr>
        <p:sp>
          <p:nvSpPr>
            <p:cNvPr id="56" name="Oval 5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862051" y="2894848"/>
            <a:ext cx="5689123" cy="1198072"/>
            <a:chOff x="1862051" y="2894848"/>
            <a:chExt cx="5689123" cy="1198072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862051" y="4084339"/>
              <a:ext cx="2848852" cy="858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702322" y="2894848"/>
              <a:ext cx="2848852" cy="858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710903" y="2903429"/>
              <a:ext cx="0" cy="11894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3989300" y="2114918"/>
            <a:ext cx="137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989300" y="4265307"/>
            <a:ext cx="137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2</a:t>
            </a:r>
          </a:p>
        </p:txBody>
      </p:sp>
    </p:spTree>
    <p:extLst>
      <p:ext uri="{BB962C8B-B14F-4D97-AF65-F5344CB8AC3E}">
        <p14:creationId xmlns:p14="http://schemas.microsoft.com/office/powerpoint/2010/main" val="268074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61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406" y="2064408"/>
            <a:ext cx="7672646" cy="24006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What is the goal to perform QTL or GWAS?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06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4850" y="1525686"/>
            <a:ext cx="8226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Population structure (Q)</a:t>
            </a:r>
          </a:p>
          <a:p>
            <a:r>
              <a:rPr lang="en-US" sz="2800" dirty="0"/>
              <a:t>Confounding structure leads to false positive.</a:t>
            </a:r>
            <a:endParaRPr lang="en-US" sz="2800" b="1" dirty="0"/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Define a set of markers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Population structure:</a:t>
            </a:r>
          </a:p>
          <a:p>
            <a:r>
              <a:rPr lang="en-US" sz="2800" dirty="0"/>
              <a:t>e.g., Principal Component Analysis (PCA)</a:t>
            </a:r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178100"/>
              </p:ext>
            </p:extLst>
          </p:nvPr>
        </p:nvGraphicFramePr>
        <p:xfrm>
          <a:off x="2181225" y="4825049"/>
          <a:ext cx="447833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1225" y="4825049"/>
                        <a:ext cx="4478338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3924"/>
          </a:xfrm>
        </p:spPr>
        <p:txBody>
          <a:bodyPr>
            <a:normAutofit/>
          </a:bodyPr>
          <a:lstStyle/>
          <a:p>
            <a:r>
              <a:rPr lang="en-US" sz="3200" dirty="0"/>
              <a:t>Population structure (Q)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12438" y="5730974"/>
            <a:ext cx="1633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Fixed effect</a:t>
            </a:r>
          </a:p>
        </p:txBody>
      </p:sp>
      <p:sp>
        <p:nvSpPr>
          <p:cNvPr id="9" name="Left Brace 8"/>
          <p:cNvSpPr/>
          <p:nvPr/>
        </p:nvSpPr>
        <p:spPr>
          <a:xfrm>
            <a:off x="4414579" y="4304114"/>
            <a:ext cx="230914" cy="2532694"/>
          </a:xfrm>
          <a:prstGeom prst="leftBrace">
            <a:avLst>
              <a:gd name="adj1" fmla="val 85420"/>
              <a:gd name="adj2" fmla="val 50000"/>
            </a:avLst>
          </a:prstGeom>
          <a:ln w="12700" cmpd="sng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63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337" y="1119727"/>
            <a:ext cx="87566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/>
              <a:t>Population structure (Q)</a:t>
            </a:r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b="1" dirty="0"/>
              <a:t>Kinship (K) - cryptic relatedness: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the degree of genetic relatedness between individuals in the study</a:t>
            </a:r>
            <a:r>
              <a:rPr lang="en-US" sz="2800" dirty="0"/>
              <a:t>.</a:t>
            </a:r>
            <a:endParaRPr lang="en-US" sz="28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9073"/>
          </a:xfrm>
        </p:spPr>
        <p:txBody>
          <a:bodyPr>
            <a:normAutofit/>
          </a:bodyPr>
          <a:lstStyle/>
          <a:p>
            <a:r>
              <a:rPr lang="en-US" sz="3200" dirty="0"/>
              <a:t>Q + K model explains more phenotypic variants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6024" y="3753768"/>
            <a:ext cx="410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7375E"/>
                </a:solidFill>
              </a:rPr>
              <a:t>Mixed</a:t>
            </a:r>
            <a:r>
              <a:rPr lang="en-US" sz="2800" dirty="0"/>
              <a:t> linear model (MLM)</a:t>
            </a:r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567258"/>
              </p:ext>
            </p:extLst>
          </p:nvPr>
        </p:nvGraphicFramePr>
        <p:xfrm>
          <a:off x="2017675" y="4475508"/>
          <a:ext cx="3698876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800" imgH="203200" progId="Equation.3">
                  <p:embed/>
                </p:oleObj>
              </mc:Choice>
              <mc:Fallback>
                <p:oleObj name="Equation" r:id="rId3" imgW="1574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675" y="4475508"/>
                        <a:ext cx="3698876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773054" y="4467374"/>
            <a:ext cx="495784" cy="5093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27107" y="5017284"/>
            <a:ext cx="2019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Random effect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49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4504"/>
          </a:xfrm>
        </p:spPr>
        <p:txBody>
          <a:bodyPr>
            <a:normAutofit/>
          </a:bodyPr>
          <a:lstStyle/>
          <a:p>
            <a:r>
              <a:rPr lang="en-US" sz="3200" dirty="0" err="1"/>
              <a:t>quantile-quantile</a:t>
            </a:r>
            <a:r>
              <a:rPr lang="en-US" sz="3200" dirty="0"/>
              <a:t> (Q-Q) p-value plot</a:t>
            </a:r>
          </a:p>
        </p:txBody>
      </p:sp>
      <p:pic>
        <p:nvPicPr>
          <p:cNvPr id="5" name="Picture 4" descr="Screenshot 2016-04-05 23.23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49" y="1872446"/>
            <a:ext cx="3822944" cy="3260413"/>
          </a:xfrm>
          <a:prstGeom prst="rect">
            <a:avLst/>
          </a:prstGeom>
        </p:spPr>
      </p:pic>
      <p:pic>
        <p:nvPicPr>
          <p:cNvPr id="9" name="Picture 8" descr="Screenshot 2016-04-05 23.53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9" y="1417638"/>
            <a:ext cx="4763998" cy="4358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1882" y="6170706"/>
            <a:ext cx="508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Balding et al., Nature Review Genetics, 2006, 7:781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12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linear model (Q+K MLM)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Screenshot 2016-04-05 23.21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60" y="1520236"/>
            <a:ext cx="4831343" cy="3945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2800" y="5627059"/>
            <a:ext cx="6841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mixed model (</a:t>
            </a:r>
            <a:r>
              <a:rPr lang="en-US" sz="2800" dirty="0">
                <a:solidFill>
                  <a:srgbClr val="1453E3"/>
                </a:solidFill>
              </a:rPr>
              <a:t>blue</a:t>
            </a:r>
            <a:r>
              <a:rPr lang="en-US" sz="2800" dirty="0"/>
              <a:t>) dramatically reduces inflation of p-values</a:t>
            </a:r>
          </a:p>
        </p:txBody>
      </p:sp>
    </p:spTree>
    <p:extLst>
      <p:ext uri="{BB962C8B-B14F-4D97-AF65-F5344CB8AC3E}">
        <p14:creationId xmlns:p14="http://schemas.microsoft.com/office/powerpoint/2010/main" val="3582677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144"/>
          </a:xfrm>
        </p:spPr>
        <p:txBody>
          <a:bodyPr>
            <a:normAutofit/>
          </a:bodyPr>
          <a:lstStyle/>
          <a:p>
            <a:r>
              <a:rPr lang="en-US" sz="3200" dirty="0"/>
              <a:t>GWAS w/o accounting for population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gwas_no-p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6" y="1526834"/>
            <a:ext cx="6294748" cy="4449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8471" y="6252882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Bernardo, 2010, Breeding for quantitative traits in plants</a:t>
            </a:r>
          </a:p>
          <a:p>
            <a:r>
              <a:rPr lang="en-US" sz="1200" dirty="0" err="1"/>
              <a:t>Eathington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., 2007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2997" y="2932374"/>
            <a:ext cx="2327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750 soybean inbred lines</a:t>
            </a:r>
          </a:p>
          <a:p>
            <a:endParaRPr lang="en-US" sz="2400" dirty="0"/>
          </a:p>
          <a:p>
            <a:r>
              <a:rPr lang="en-US" sz="2400" dirty="0"/>
              <a:t>49 markers on 15 chromosomes</a:t>
            </a:r>
          </a:p>
        </p:txBody>
      </p:sp>
    </p:spTree>
    <p:extLst>
      <p:ext uri="{BB962C8B-B14F-4D97-AF65-F5344CB8AC3E}">
        <p14:creationId xmlns:p14="http://schemas.microsoft.com/office/powerpoint/2010/main" val="367564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6-04-06 01.09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138"/>
            <a:ext cx="9144000" cy="3206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571" y="4818175"/>
            <a:ext cx="380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McCarthy et al., Nature Review Genetics, 2008: 9:356-369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Manhattan</a:t>
            </a:r>
            <a:r>
              <a:rPr lang="en-US" sz="3200" baseline="0" dirty="0"/>
              <a:t> plot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841687" y="5436382"/>
            <a:ext cx="5537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association does not imply causation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62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5979"/>
          </a:xfrm>
        </p:spPr>
        <p:txBody>
          <a:bodyPr>
            <a:normAutofit/>
          </a:bodyPr>
          <a:lstStyle/>
          <a:p>
            <a:r>
              <a:rPr lang="en-US" sz="3200" dirty="0"/>
              <a:t>GWAS p-value 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9296"/>
            <a:ext cx="8229600" cy="3505719"/>
          </a:xfrm>
        </p:spPr>
        <p:txBody>
          <a:bodyPr>
            <a:normAutofit/>
          </a:bodyPr>
          <a:lstStyle/>
          <a:p>
            <a:r>
              <a:rPr lang="en-US" sz="2800" dirty="0"/>
              <a:t>5×10</a:t>
            </a:r>
            <a:r>
              <a:rPr lang="en-US" sz="2800" baseline="30000" dirty="0"/>
              <a:t>−8</a:t>
            </a:r>
            <a:r>
              <a:rPr lang="en-US" sz="2800" dirty="0"/>
              <a:t> has become a standard (Human GWAS)</a:t>
            </a:r>
          </a:p>
          <a:p>
            <a:r>
              <a:rPr lang="en-US" sz="2800" dirty="0"/>
              <a:t>naive </a:t>
            </a:r>
            <a:r>
              <a:rPr lang="en-US" sz="2800" dirty="0" err="1"/>
              <a:t>Bonferroni</a:t>
            </a:r>
            <a:r>
              <a:rPr lang="en-US" sz="2800" dirty="0"/>
              <a:t> correction (conservative due to the assumption that every genetic variant tested is independent of the rest)</a:t>
            </a:r>
          </a:p>
          <a:p>
            <a:r>
              <a:rPr lang="en-US" sz="2800" dirty="0"/>
              <a:t>false discovery rate procedures</a:t>
            </a:r>
          </a:p>
          <a:p>
            <a:r>
              <a:rPr lang="en-US" sz="2800" dirty="0"/>
              <a:t>permutation based-approaches</a:t>
            </a:r>
          </a:p>
          <a:p>
            <a:r>
              <a:rPr lang="en-US" sz="2800" dirty="0"/>
              <a:t>Bayesian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1865" y="6152846"/>
            <a:ext cx="578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European Journal of Human Genetics, 24:1202–1205 (2016)</a:t>
            </a:r>
          </a:p>
        </p:txBody>
      </p:sp>
    </p:spTree>
    <p:extLst>
      <p:ext uri="{BB962C8B-B14F-4D97-AF65-F5344CB8AC3E}">
        <p14:creationId xmlns:p14="http://schemas.microsoft.com/office/powerpoint/2010/main" val="1915007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133-63E0-A347-825E-2580208B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19" y="235886"/>
            <a:ext cx="8203474" cy="1510002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+mn-lt"/>
                <a:ea typeface="ＭＳ Ｐゴシック" charset="0"/>
                <a:cs typeface="Arial" panose="020B0604020202020204" pitchFamily="34" charset="0"/>
              </a:rPr>
              <a:t>K-</a:t>
            </a:r>
            <a:r>
              <a:rPr lang="en-US" sz="3000" dirty="0" err="1">
                <a:latin typeface="+mn-lt"/>
                <a:ea typeface="ＭＳ Ｐゴシック" charset="0"/>
                <a:cs typeface="Arial" panose="020B0604020202020204" pitchFamily="34" charset="0"/>
              </a:rPr>
              <a:t>mer</a:t>
            </a:r>
            <a:r>
              <a:rPr lang="en-US" sz="3000" dirty="0">
                <a:latin typeface="+mn-lt"/>
                <a:ea typeface="ＭＳ Ｐゴシック" charset="0"/>
                <a:cs typeface="Arial" panose="020B0604020202020204" pitchFamily="34" charset="0"/>
              </a:rPr>
              <a:t> markers are reference- and alignment-free, and can represent a wide range of genomic variants</a:t>
            </a:r>
            <a:endParaRPr lang="en-US" sz="300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9611073-37B0-5A4A-BA11-6CED4A0D61D7}"/>
              </a:ext>
            </a:extLst>
          </p:cNvPr>
          <p:cNvCxnSpPr>
            <a:cxnSpLocks/>
          </p:cNvCxnSpPr>
          <p:nvPr/>
        </p:nvCxnSpPr>
        <p:spPr>
          <a:xfrm>
            <a:off x="4053547" y="2556627"/>
            <a:ext cx="197473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C83298B-2403-F048-9C60-DD81F685A85B}"/>
              </a:ext>
            </a:extLst>
          </p:cNvPr>
          <p:cNvCxnSpPr>
            <a:cxnSpLocks/>
          </p:cNvCxnSpPr>
          <p:nvPr/>
        </p:nvCxnSpPr>
        <p:spPr>
          <a:xfrm>
            <a:off x="6165708" y="2556454"/>
            <a:ext cx="197473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9B399E-D790-6E49-99D6-B29599626364}"/>
              </a:ext>
            </a:extLst>
          </p:cNvPr>
          <p:cNvGrpSpPr/>
          <p:nvPr/>
        </p:nvGrpSpPr>
        <p:grpSpPr>
          <a:xfrm>
            <a:off x="6510795" y="2461541"/>
            <a:ext cx="746972" cy="193812"/>
            <a:chOff x="5498220" y="1426029"/>
            <a:chExt cx="1626478" cy="261070"/>
          </a:xfrm>
        </p:grpSpPr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662CA6DA-5F98-BA40-8385-A76194A8891C}"/>
                </a:ext>
              </a:extLst>
            </p:cNvPr>
            <p:cNvSpPr/>
            <p:nvPr/>
          </p:nvSpPr>
          <p:spPr>
            <a:xfrm>
              <a:off x="5498220" y="1426029"/>
              <a:ext cx="1626478" cy="2610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8">
                <a:ln>
                  <a:solidFill>
                    <a:schemeClr val="bg1"/>
                  </a:solidFill>
                </a:ln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2C36136-BE51-5C4F-AC6F-EF172EE97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8041" y="1426029"/>
              <a:ext cx="1475016" cy="26107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CF40344-870D-0A40-9A20-3874E7A02545}"/>
                </a:ext>
              </a:extLst>
            </p:cNvPr>
            <p:cNvCxnSpPr>
              <a:cxnSpLocks/>
            </p:cNvCxnSpPr>
            <p:nvPr/>
          </p:nvCxnSpPr>
          <p:spPr>
            <a:xfrm>
              <a:off x="5568041" y="1426029"/>
              <a:ext cx="1475016" cy="261069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286C108-F40E-5447-8827-360C2A09034C}"/>
              </a:ext>
            </a:extLst>
          </p:cNvPr>
          <p:cNvCxnSpPr>
            <a:cxnSpLocks/>
          </p:cNvCxnSpPr>
          <p:nvPr/>
        </p:nvCxnSpPr>
        <p:spPr>
          <a:xfrm>
            <a:off x="1955028" y="2560409"/>
            <a:ext cx="1974737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9AFC5F3-8381-0946-A4E3-EADF08726484}"/>
              </a:ext>
            </a:extLst>
          </p:cNvPr>
          <p:cNvCxnSpPr>
            <a:cxnSpLocks/>
          </p:cNvCxnSpPr>
          <p:nvPr/>
        </p:nvCxnSpPr>
        <p:spPr>
          <a:xfrm>
            <a:off x="6237616" y="4107248"/>
            <a:ext cx="197473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BD3D2EC7-E455-5949-954E-FF21ECF6B100}"/>
              </a:ext>
            </a:extLst>
          </p:cNvPr>
          <p:cNvSpPr txBox="1"/>
          <p:nvPr/>
        </p:nvSpPr>
        <p:spPr>
          <a:xfrm>
            <a:off x="2258519" y="2055044"/>
            <a:ext cx="12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9E6474B5-2431-1E43-8933-FE31CB4227D4}"/>
              </a:ext>
            </a:extLst>
          </p:cNvPr>
          <p:cNvSpPr/>
          <p:nvPr/>
        </p:nvSpPr>
        <p:spPr>
          <a:xfrm flipV="1">
            <a:off x="7188402" y="3933757"/>
            <a:ext cx="1167463" cy="145338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DE95F6-9555-CB4F-8A0A-FBFE5D98FED8}"/>
              </a:ext>
            </a:extLst>
          </p:cNvPr>
          <p:cNvSpPr txBox="1"/>
          <p:nvPr/>
        </p:nvSpPr>
        <p:spPr>
          <a:xfrm>
            <a:off x="4087731" y="2055044"/>
            <a:ext cx="192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 and INDEL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159AB91-FC57-2840-ACB9-9ABE417EC4F9}"/>
              </a:ext>
            </a:extLst>
          </p:cNvPr>
          <p:cNvSpPr txBox="1"/>
          <p:nvPr/>
        </p:nvSpPr>
        <p:spPr>
          <a:xfrm>
            <a:off x="6829105" y="2055044"/>
            <a:ext cx="76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PAV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514CEE2-033A-BF44-B557-E1DFAE6A384B}"/>
              </a:ext>
            </a:extLst>
          </p:cNvPr>
          <p:cNvSpPr txBox="1"/>
          <p:nvPr/>
        </p:nvSpPr>
        <p:spPr>
          <a:xfrm>
            <a:off x="5937902" y="3587485"/>
            <a:ext cx="262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Translocation (e.g., TE)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9F2CB19-FD88-EA44-98B3-83BA8F801B64}"/>
              </a:ext>
            </a:extLst>
          </p:cNvPr>
          <p:cNvCxnSpPr>
            <a:cxnSpLocks/>
          </p:cNvCxnSpPr>
          <p:nvPr/>
        </p:nvCxnSpPr>
        <p:spPr>
          <a:xfrm>
            <a:off x="4117801" y="4107248"/>
            <a:ext cx="197473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7528179-3F3C-E940-9CF6-E54E59EFB268}"/>
              </a:ext>
            </a:extLst>
          </p:cNvPr>
          <p:cNvCxnSpPr>
            <a:cxnSpLocks/>
          </p:cNvCxnSpPr>
          <p:nvPr/>
        </p:nvCxnSpPr>
        <p:spPr>
          <a:xfrm>
            <a:off x="4774514" y="4192973"/>
            <a:ext cx="1318023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50B3771-8C39-F34F-8CDB-304D22CB3826}"/>
              </a:ext>
            </a:extLst>
          </p:cNvPr>
          <p:cNvSpPr txBox="1"/>
          <p:nvPr/>
        </p:nvSpPr>
        <p:spPr>
          <a:xfrm>
            <a:off x="4569152" y="3626065"/>
            <a:ext cx="100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CNV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D7E1B1C-8DB1-6D47-9F23-440334D7A2A6}"/>
              </a:ext>
            </a:extLst>
          </p:cNvPr>
          <p:cNvSpPr txBox="1"/>
          <p:nvPr/>
        </p:nvSpPr>
        <p:spPr>
          <a:xfrm>
            <a:off x="4474069" y="2377019"/>
            <a:ext cx="216587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A6A9BD8-0E39-A74D-9232-61C34DB7F635}"/>
              </a:ext>
            </a:extLst>
          </p:cNvPr>
          <p:cNvGrpSpPr/>
          <p:nvPr/>
        </p:nvGrpSpPr>
        <p:grpSpPr>
          <a:xfrm>
            <a:off x="1955028" y="2615988"/>
            <a:ext cx="6266693" cy="2657146"/>
            <a:chOff x="320256" y="2773247"/>
            <a:chExt cx="8355590" cy="354286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CA70C6C-7AF5-F349-9484-F91F1EC9FB28}"/>
                </a:ext>
              </a:extLst>
            </p:cNvPr>
            <p:cNvCxnSpPr>
              <a:cxnSpLocks/>
            </p:cNvCxnSpPr>
            <p:nvPr/>
          </p:nvCxnSpPr>
          <p:spPr>
            <a:xfrm>
              <a:off x="3169306" y="2979848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3214335-926A-3F4E-B88C-B81064F5D2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4029" y="3167627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EC79506-5B07-4A40-9817-4A9A284E789D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55" y="3355405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DF8E4B6-AA8E-6E4D-956F-9C120601B32A}"/>
                </a:ext>
              </a:extLst>
            </p:cNvPr>
            <p:cNvCxnSpPr>
              <a:cxnSpLocks/>
            </p:cNvCxnSpPr>
            <p:nvPr/>
          </p:nvCxnSpPr>
          <p:spPr>
            <a:xfrm>
              <a:off x="3909195" y="3543184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B8087E-9B2B-4E4E-9183-1B663D129BD6}"/>
                </a:ext>
              </a:extLst>
            </p:cNvPr>
            <p:cNvCxnSpPr>
              <a:cxnSpLocks/>
            </p:cNvCxnSpPr>
            <p:nvPr/>
          </p:nvCxnSpPr>
          <p:spPr>
            <a:xfrm>
              <a:off x="4149018" y="3758653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251D0D1-E324-B446-A360-9A82320BBDBB}"/>
                </a:ext>
              </a:extLst>
            </p:cNvPr>
            <p:cNvCxnSpPr>
              <a:cxnSpLocks/>
            </p:cNvCxnSpPr>
            <p:nvPr/>
          </p:nvCxnSpPr>
          <p:spPr>
            <a:xfrm>
              <a:off x="4332717" y="3946431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E71F995-48C1-454D-8E38-844FAC49B82E}"/>
                </a:ext>
              </a:extLst>
            </p:cNvPr>
            <p:cNvCxnSpPr>
              <a:cxnSpLocks/>
            </p:cNvCxnSpPr>
            <p:nvPr/>
          </p:nvCxnSpPr>
          <p:spPr>
            <a:xfrm>
              <a:off x="5985521" y="2979617"/>
              <a:ext cx="409091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FDAC4C0-9E0E-BF4B-A56F-FB69EA826DC4}"/>
                </a:ext>
              </a:extLst>
            </p:cNvPr>
            <p:cNvCxnSpPr>
              <a:cxnSpLocks/>
            </p:cNvCxnSpPr>
            <p:nvPr/>
          </p:nvCxnSpPr>
          <p:spPr>
            <a:xfrm>
              <a:off x="7388756" y="2979617"/>
              <a:ext cx="101543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270FC14-0C92-6243-B0A0-55A9D0261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8807" y="3244958"/>
              <a:ext cx="24580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B65FC8C-A4EE-E84B-B03A-1886D30FC76E}"/>
                </a:ext>
              </a:extLst>
            </p:cNvPr>
            <p:cNvCxnSpPr>
              <a:cxnSpLocks/>
            </p:cNvCxnSpPr>
            <p:nvPr/>
          </p:nvCxnSpPr>
          <p:spPr>
            <a:xfrm>
              <a:off x="7388757" y="3244958"/>
              <a:ext cx="1178722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330C43D-DB71-8D41-AD7B-93F0CDD16136}"/>
                </a:ext>
              </a:extLst>
            </p:cNvPr>
            <p:cNvCxnSpPr>
              <a:cxnSpLocks/>
            </p:cNvCxnSpPr>
            <p:nvPr/>
          </p:nvCxnSpPr>
          <p:spPr>
            <a:xfrm>
              <a:off x="6394612" y="2988804"/>
              <a:ext cx="507576" cy="14470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E59339E-4C06-5647-8A9E-E3EFF765D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7259" y="2988802"/>
              <a:ext cx="489683" cy="144701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0A4DEA-76C8-3E4C-A8A7-5ED5EDCD484A}"/>
                </a:ext>
              </a:extLst>
            </p:cNvPr>
            <p:cNvCxnSpPr>
              <a:cxnSpLocks/>
            </p:cNvCxnSpPr>
            <p:nvPr/>
          </p:nvCxnSpPr>
          <p:spPr>
            <a:xfrm>
              <a:off x="6389683" y="3254142"/>
              <a:ext cx="507576" cy="14470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832D73-B7B9-F949-AE0E-21B646989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7259" y="3252784"/>
              <a:ext cx="489683" cy="13823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BF959D2-EB02-1A44-B713-EF152B5EAF7A}"/>
                </a:ext>
              </a:extLst>
            </p:cNvPr>
            <p:cNvCxnSpPr>
              <a:cxnSpLocks/>
            </p:cNvCxnSpPr>
            <p:nvPr/>
          </p:nvCxnSpPr>
          <p:spPr>
            <a:xfrm>
              <a:off x="320256" y="2995097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C0476F9-25AD-084F-A114-2D4AEC33C9E2}"/>
                </a:ext>
              </a:extLst>
            </p:cNvPr>
            <p:cNvCxnSpPr>
              <a:cxnSpLocks/>
            </p:cNvCxnSpPr>
            <p:nvPr/>
          </p:nvCxnSpPr>
          <p:spPr>
            <a:xfrm>
              <a:off x="565185" y="3182876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432FEF7-B310-C04C-9957-EE4823295901}"/>
                </a:ext>
              </a:extLst>
            </p:cNvPr>
            <p:cNvCxnSpPr>
              <a:cxnSpLocks/>
            </p:cNvCxnSpPr>
            <p:nvPr/>
          </p:nvCxnSpPr>
          <p:spPr>
            <a:xfrm>
              <a:off x="805010" y="3370654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325A88-C459-F443-A3B5-E71BEDFB02F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350" y="3586124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85031EF-33A7-7E4A-B9F5-60332DD3C993}"/>
                </a:ext>
              </a:extLst>
            </p:cNvPr>
            <p:cNvCxnSpPr>
              <a:cxnSpLocks/>
            </p:cNvCxnSpPr>
            <p:nvPr/>
          </p:nvCxnSpPr>
          <p:spPr>
            <a:xfrm>
              <a:off x="1310174" y="3773902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72C38B-A8F3-804C-9E12-373FA79739E9}"/>
                </a:ext>
              </a:extLst>
            </p:cNvPr>
            <p:cNvCxnSpPr>
              <a:cxnSpLocks/>
            </p:cNvCxnSpPr>
            <p:nvPr/>
          </p:nvCxnSpPr>
          <p:spPr>
            <a:xfrm>
              <a:off x="1493872" y="3961680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F6FBF8F-0A67-9D43-94F1-636F116FF4AD}"/>
                </a:ext>
              </a:extLst>
            </p:cNvPr>
            <p:cNvCxnSpPr>
              <a:cxnSpLocks/>
            </p:cNvCxnSpPr>
            <p:nvPr/>
          </p:nvCxnSpPr>
          <p:spPr>
            <a:xfrm>
              <a:off x="6048847" y="5047343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276A3DB-9066-7D4B-9033-B4589BB61BE4}"/>
                </a:ext>
              </a:extLst>
            </p:cNvPr>
            <p:cNvCxnSpPr>
              <a:cxnSpLocks/>
            </p:cNvCxnSpPr>
            <p:nvPr/>
          </p:nvCxnSpPr>
          <p:spPr>
            <a:xfrm>
              <a:off x="6283570" y="5235121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2C71540-EC67-EE4F-9878-0DF91DD2CD26}"/>
                </a:ext>
              </a:extLst>
            </p:cNvPr>
            <p:cNvCxnSpPr>
              <a:cxnSpLocks/>
            </p:cNvCxnSpPr>
            <p:nvPr/>
          </p:nvCxnSpPr>
          <p:spPr>
            <a:xfrm>
              <a:off x="6523395" y="5422900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570F148-CBEE-9544-8DFE-7FC3023B8E2D}"/>
                </a:ext>
              </a:extLst>
            </p:cNvPr>
            <p:cNvCxnSpPr>
              <a:cxnSpLocks/>
            </p:cNvCxnSpPr>
            <p:nvPr/>
          </p:nvCxnSpPr>
          <p:spPr>
            <a:xfrm>
              <a:off x="6788736" y="5610678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2B41653-F7CA-7040-A54C-739A50A6AA8A}"/>
                </a:ext>
              </a:extLst>
            </p:cNvPr>
            <p:cNvCxnSpPr>
              <a:cxnSpLocks/>
            </p:cNvCxnSpPr>
            <p:nvPr/>
          </p:nvCxnSpPr>
          <p:spPr>
            <a:xfrm>
              <a:off x="7028559" y="5808075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5390FA1-F01F-6448-BE18-47D704178335}"/>
                </a:ext>
              </a:extLst>
            </p:cNvPr>
            <p:cNvCxnSpPr>
              <a:cxnSpLocks/>
            </p:cNvCxnSpPr>
            <p:nvPr/>
          </p:nvCxnSpPr>
          <p:spPr>
            <a:xfrm>
              <a:off x="7216480" y="6001602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B862F9A-6C77-7240-8A41-76DEED1CFB6F}"/>
                </a:ext>
              </a:extLst>
            </p:cNvPr>
            <p:cNvCxnSpPr>
              <a:cxnSpLocks/>
            </p:cNvCxnSpPr>
            <p:nvPr/>
          </p:nvCxnSpPr>
          <p:spPr>
            <a:xfrm>
              <a:off x="7982762" y="5808075"/>
              <a:ext cx="505163" cy="0"/>
            </a:xfrm>
            <a:prstGeom prst="line">
              <a:avLst/>
            </a:prstGeom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370E57A-4B61-C14D-A377-D898C6B286AC}"/>
                </a:ext>
              </a:extLst>
            </p:cNvPr>
            <p:cNvCxnSpPr>
              <a:cxnSpLocks/>
            </p:cNvCxnSpPr>
            <p:nvPr/>
          </p:nvCxnSpPr>
          <p:spPr>
            <a:xfrm>
              <a:off x="7982761" y="5610678"/>
              <a:ext cx="265339" cy="0"/>
            </a:xfrm>
            <a:prstGeom prst="line">
              <a:avLst/>
            </a:prstGeom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7C5E72C-6F58-6745-A8F2-2CE16F531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6480" y="6000108"/>
              <a:ext cx="782107" cy="1433"/>
            </a:xfrm>
            <a:prstGeom prst="line">
              <a:avLst/>
            </a:prstGeom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7E2E98D-501E-7C4B-B39B-6EF4EA43E212}"/>
                </a:ext>
              </a:extLst>
            </p:cNvPr>
            <p:cNvCxnSpPr>
              <a:cxnSpLocks/>
            </p:cNvCxnSpPr>
            <p:nvPr/>
          </p:nvCxnSpPr>
          <p:spPr>
            <a:xfrm>
              <a:off x="3203952" y="5082576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B8EA851-7689-2F44-9165-2C23E4E7449C}"/>
                </a:ext>
              </a:extLst>
            </p:cNvPr>
            <p:cNvCxnSpPr>
              <a:cxnSpLocks/>
            </p:cNvCxnSpPr>
            <p:nvPr/>
          </p:nvCxnSpPr>
          <p:spPr>
            <a:xfrm>
              <a:off x="3448881" y="5270354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52BB21-3512-4746-A923-BA9BB6A45BC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06" y="5458133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2CE053-9FBF-5043-87F3-DA6837586193}"/>
                </a:ext>
              </a:extLst>
            </p:cNvPr>
            <p:cNvCxnSpPr>
              <a:cxnSpLocks/>
            </p:cNvCxnSpPr>
            <p:nvPr/>
          </p:nvCxnSpPr>
          <p:spPr>
            <a:xfrm>
              <a:off x="3954046" y="5645912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78D892A-6C54-DE4A-9868-CED6C62E338D}"/>
                </a:ext>
              </a:extLst>
            </p:cNvPr>
            <p:cNvCxnSpPr>
              <a:cxnSpLocks/>
            </p:cNvCxnSpPr>
            <p:nvPr/>
          </p:nvCxnSpPr>
          <p:spPr>
            <a:xfrm>
              <a:off x="4193870" y="5833690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B8755AA-2888-9247-ABA2-E1B93B2F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377568" y="6316108"/>
              <a:ext cx="1459367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A09DE45-3661-BE48-B089-1D759D82BAFB}"/>
                </a:ext>
              </a:extLst>
            </p:cNvPr>
            <p:cNvCxnSpPr>
              <a:cxnSpLocks/>
            </p:cNvCxnSpPr>
            <p:nvPr/>
          </p:nvCxnSpPr>
          <p:spPr>
            <a:xfrm>
              <a:off x="4193870" y="5993385"/>
              <a:ext cx="1459367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9C8CD65-CBAE-254A-97F5-3D684B9F5BD8}"/>
                </a:ext>
              </a:extLst>
            </p:cNvPr>
            <p:cNvCxnSpPr>
              <a:cxnSpLocks/>
            </p:cNvCxnSpPr>
            <p:nvPr/>
          </p:nvCxnSpPr>
          <p:spPr>
            <a:xfrm>
              <a:off x="4377568" y="6160371"/>
              <a:ext cx="1459367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096A66C-07C6-B94E-AA2E-E4647AE5686B}"/>
                </a:ext>
              </a:extLst>
            </p:cNvPr>
            <p:cNvSpPr txBox="1"/>
            <p:nvPr/>
          </p:nvSpPr>
          <p:spPr>
            <a:xfrm>
              <a:off x="3688521" y="2773247"/>
              <a:ext cx="267141" cy="469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8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8291AE1-995D-5245-ABE7-2DF47A4AB622}"/>
                </a:ext>
              </a:extLst>
            </p:cNvPr>
            <p:cNvSpPr txBox="1"/>
            <p:nvPr/>
          </p:nvSpPr>
          <p:spPr>
            <a:xfrm>
              <a:off x="3688521" y="2960064"/>
              <a:ext cx="267141" cy="469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8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7F4D44A-8949-914C-87F2-8D14200FD4DF}"/>
                </a:ext>
              </a:extLst>
            </p:cNvPr>
            <p:cNvSpPr txBox="1"/>
            <p:nvPr/>
          </p:nvSpPr>
          <p:spPr>
            <a:xfrm>
              <a:off x="3688521" y="3143759"/>
              <a:ext cx="267141" cy="469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8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FE7B8D-D8AC-5392-B283-6DFF6D064136}"/>
              </a:ext>
            </a:extLst>
          </p:cNvPr>
          <p:cNvSpPr txBox="1"/>
          <p:nvPr/>
        </p:nvSpPr>
        <p:spPr>
          <a:xfrm>
            <a:off x="4087731" y="5922324"/>
            <a:ext cx="363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Rahman </a:t>
            </a:r>
            <a:r>
              <a:rPr lang="en-US" i="1" dirty="0">
                <a:latin typeface="+mj-lt"/>
              </a:rPr>
              <a:t>et al</a:t>
            </a:r>
            <a:r>
              <a:rPr lang="en-US" dirty="0">
                <a:latin typeface="+mj-lt"/>
              </a:rPr>
              <a:t>., </a:t>
            </a:r>
            <a:r>
              <a:rPr lang="en-US" dirty="0" err="1">
                <a:latin typeface="+mj-lt"/>
              </a:rPr>
              <a:t>Elife</a:t>
            </a:r>
            <a:r>
              <a:rPr lang="en-US" dirty="0">
                <a:latin typeface="+mj-lt"/>
              </a:rPr>
              <a:t>, 2018</a:t>
            </a:r>
          </a:p>
          <a:p>
            <a:r>
              <a:rPr lang="en-US" dirty="0" err="1">
                <a:latin typeface="+mj-lt"/>
              </a:rPr>
              <a:t>Voichek</a:t>
            </a:r>
            <a:r>
              <a:rPr lang="en-US" dirty="0">
                <a:latin typeface="+mj-lt"/>
              </a:rPr>
              <a:t> </a:t>
            </a:r>
            <a:r>
              <a:rPr lang="en-US" i="1" dirty="0">
                <a:latin typeface="+mj-lt"/>
              </a:rPr>
              <a:t>et al</a:t>
            </a:r>
            <a:r>
              <a:rPr lang="en-US" dirty="0">
                <a:latin typeface="+mj-lt"/>
              </a:rPr>
              <a:t>., Nature Genetics,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E38A2-DF6F-FB83-101D-B6F5350008F6}"/>
              </a:ext>
            </a:extLst>
          </p:cNvPr>
          <p:cNvSpPr txBox="1"/>
          <p:nvPr/>
        </p:nvSpPr>
        <p:spPr>
          <a:xfrm>
            <a:off x="209123" y="4891033"/>
            <a:ext cx="3720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Occurrence counts of k-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mers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from whole genome sequencing 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81474-F4E4-F5F3-49CF-DB1C4587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E240-8957-2C4A-9AB9-937E8A6BBD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75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549E24-EE8F-D543-AFA7-19143679F73C}"/>
              </a:ext>
            </a:extLst>
          </p:cNvPr>
          <p:cNvGrpSpPr/>
          <p:nvPr/>
        </p:nvGrpSpPr>
        <p:grpSpPr>
          <a:xfrm>
            <a:off x="4859651" y="1905429"/>
            <a:ext cx="3926812" cy="3544395"/>
            <a:chOff x="4572000" y="1563501"/>
            <a:chExt cx="4311990" cy="389206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A6D12F5-4A51-774A-834F-C2F1CCED6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804943"/>
              <a:ext cx="4311990" cy="3650619"/>
            </a:xfrm>
            <a:prstGeom prst="rect">
              <a:avLst/>
            </a:prstGeom>
          </p:spPr>
        </p:pic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18737EF-129E-9B44-BD18-23A45CC0077B}"/>
                </a:ext>
              </a:extLst>
            </p:cNvPr>
            <p:cNvSpPr/>
            <p:nvPr/>
          </p:nvSpPr>
          <p:spPr>
            <a:xfrm flipV="1">
              <a:off x="6487565" y="3020882"/>
              <a:ext cx="256336" cy="18957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0000"/>
                </a:solidFill>
              </a:endParaRPr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9A0143C7-B6F7-BC41-BCCF-83FD29DDC039}"/>
                </a:ext>
              </a:extLst>
            </p:cNvPr>
            <p:cNvSpPr/>
            <p:nvPr/>
          </p:nvSpPr>
          <p:spPr>
            <a:xfrm flipV="1">
              <a:off x="7549556" y="3020882"/>
              <a:ext cx="256336" cy="18957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741D6-6519-1141-8BE2-7D2A0575895A}"/>
                </a:ext>
              </a:extLst>
            </p:cNvPr>
            <p:cNvSpPr txBox="1"/>
            <p:nvPr/>
          </p:nvSpPr>
          <p:spPr>
            <a:xfrm>
              <a:off x="6017579" y="1563501"/>
              <a:ext cx="1498160" cy="49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Helvetica" pitchFamily="2" charset="0"/>
                  <a:cs typeface="Calibri Light" panose="020F0302020204030204" pitchFamily="34" charset="0"/>
                </a:rPr>
                <a:t>MADS69</a:t>
              </a: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5697F952-A3EA-1041-B466-EA519F35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79" y="499968"/>
            <a:ext cx="8151221" cy="68810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</a:t>
            </a:r>
            <a:r>
              <a:rPr lang="en-US" sz="3200" dirty="0" err="1">
                <a:latin typeface="+mn-lt"/>
              </a:rPr>
              <a:t>mers</a:t>
            </a:r>
            <a:r>
              <a:rPr lang="en-US" sz="3200" dirty="0">
                <a:latin typeface="+mn-lt"/>
              </a:rPr>
              <a:t> tag a large transposon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DBFDC-49D2-3D8B-9A7D-D9DEFEF1F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38" y="2314790"/>
            <a:ext cx="4193362" cy="28600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CF7B2-B047-4499-6A61-E3EEB5CF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E240-8957-2C4A-9AB9-937E8A6BBD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50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956" y="2522582"/>
            <a:ext cx="8213395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What is the difference between QTL and GWAS?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1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QTL mapping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14930" y="2773008"/>
            <a:ext cx="2432956" cy="2922592"/>
            <a:chOff x="-9760" y="1760303"/>
            <a:chExt cx="2432956" cy="2922592"/>
          </a:xfrm>
        </p:grpSpPr>
        <p:sp>
          <p:nvSpPr>
            <p:cNvPr id="4" name="Rectangle 3"/>
            <p:cNvSpPr/>
            <p:nvPr/>
          </p:nvSpPr>
          <p:spPr>
            <a:xfrm>
              <a:off x="-9760" y="1760303"/>
              <a:ext cx="2432956" cy="574123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17375E"/>
                  </a:solidFill>
                </a:rPr>
                <a:t>Population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-9760" y="3972179"/>
              <a:ext cx="2432956" cy="7107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17375E"/>
                  </a:solidFill>
                </a:rPr>
                <a:t>QTLs</a:t>
              </a:r>
            </a:p>
          </p:txBody>
        </p:sp>
        <p:cxnSp>
          <p:nvCxnSpPr>
            <p:cNvPr id="6" name="Straight Arrow Connector 5"/>
            <p:cNvCxnSpPr>
              <a:stCxn id="4" idx="2"/>
              <a:endCxn id="5" idx="0"/>
            </p:cNvCxnSpPr>
            <p:nvPr/>
          </p:nvCxnSpPr>
          <p:spPr>
            <a:xfrm>
              <a:off x="1206718" y="2334426"/>
              <a:ext cx="0" cy="16377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ounded Rectangle 9"/>
          <p:cNvSpPr/>
          <p:nvPr/>
        </p:nvSpPr>
        <p:spPr>
          <a:xfrm>
            <a:off x="457200" y="3762276"/>
            <a:ext cx="2167165" cy="8490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404040"/>
                </a:solidFill>
                <a:latin typeface="Optima"/>
                <a:cs typeface="Optima"/>
              </a:rPr>
              <a:t>traits of interest: </a:t>
            </a:r>
            <a:r>
              <a:rPr lang="en-US" sz="2000" b="1" dirty="0" err="1">
                <a:solidFill>
                  <a:srgbClr val="404040"/>
                </a:solidFill>
                <a:latin typeface="Optima"/>
                <a:cs typeface="Optima"/>
              </a:rPr>
              <a:t>phenotyping</a:t>
            </a:r>
            <a:endParaRPr lang="en-US" sz="2000" b="1" dirty="0">
              <a:solidFill>
                <a:srgbClr val="404040"/>
              </a:solidFill>
              <a:latin typeface="Optima"/>
              <a:cs typeface="Optim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38449" y="3769534"/>
            <a:ext cx="2154465" cy="8418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404040"/>
                </a:solidFill>
                <a:latin typeface="Optima"/>
                <a:cs typeface="Optima"/>
              </a:rPr>
              <a:t>Certain platform: </a:t>
            </a:r>
            <a:r>
              <a:rPr lang="en-US" sz="2000" b="1" dirty="0">
                <a:solidFill>
                  <a:srgbClr val="404040"/>
                </a:solidFill>
                <a:latin typeface="Optima"/>
                <a:cs typeface="Optima"/>
              </a:rPr>
              <a:t>genotyping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0425" y="1170960"/>
            <a:ext cx="8578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Q</a:t>
            </a:r>
            <a:r>
              <a:rPr lang="en-US" sz="2800" dirty="0"/>
              <a:t>uantitative </a:t>
            </a:r>
            <a:r>
              <a:rPr lang="en-US" sz="2800" b="1" dirty="0"/>
              <a:t>T</a:t>
            </a:r>
            <a:r>
              <a:rPr lang="en-US" sz="2800" dirty="0"/>
              <a:t>rait </a:t>
            </a:r>
            <a:r>
              <a:rPr lang="en-US" sz="2800" b="1" dirty="0"/>
              <a:t>L</a:t>
            </a:r>
            <a:r>
              <a:rPr lang="en-US" sz="2800" dirty="0"/>
              <a:t>ocus (QTL) is </a:t>
            </a:r>
            <a:r>
              <a:rPr lang="en-US" sz="2800" b="1" u="sng" dirty="0">
                <a:solidFill>
                  <a:schemeClr val="tx2">
                    <a:lumMod val="75000"/>
                  </a:schemeClr>
                </a:solidFill>
              </a:rPr>
              <a:t>a genomic locus </a:t>
            </a:r>
            <a:r>
              <a:rPr lang="en-US" sz="2800" dirty="0"/>
              <a:t>that genetically influence variation in a phenotype of a quantitative trait.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8740" y="2903948"/>
            <a:ext cx="3760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Genetic linkage map or a physical map would be helpful to identify QTLs and locate the QTL on a map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323033"/>
              </p:ext>
            </p:extLst>
          </p:nvPr>
        </p:nvGraphicFramePr>
        <p:xfrm>
          <a:off x="693913" y="1703916"/>
          <a:ext cx="7992887" cy="35909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2275"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QTL mapping 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Association genetics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1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Populations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Typically from biparental lines; Limited recombination</a:t>
                      </a:r>
                      <a:endParaRPr lang="en-IN" sz="2000" b="0" i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diverse lines, taking advantage of historic recombination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30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Markers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for genome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coverage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high-density markers required</a:t>
                      </a:r>
                      <a:endParaRPr lang="en-IN" sz="2000" b="0" baseline="30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high-density markers required</a:t>
                      </a:r>
                      <a:endParaRPr lang="en-IN" sz="2000" b="0" baseline="30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243">
                <a:tc>
                  <a:txBody>
                    <a:bodyPr/>
                    <a:lstStyle/>
                    <a:p>
                      <a:pPr algn="l"/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Resolution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Limited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High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Compariso</a:t>
            </a:r>
            <a:r>
              <a:rPr lang="en-US" sz="3200" baseline="0" dirty="0"/>
              <a:t>n between QTL and GWAS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0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itle 13"/>
          <p:cNvSpPr>
            <a:spLocks noGrp="1"/>
          </p:cNvSpPr>
          <p:nvPr>
            <p:ph type="title"/>
          </p:nvPr>
        </p:nvSpPr>
        <p:spPr>
          <a:xfrm>
            <a:off x="2293056" y="199915"/>
            <a:ext cx="6850944" cy="7239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 charset="0"/>
                <a:ea typeface="ＭＳ Ｐゴシック" charset="0"/>
              </a:rPr>
              <a:t>Sequencing technology is an excellent tool to genotype many loci in parallel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822857" y="1717045"/>
            <a:ext cx="1290108" cy="1185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822857" y="1928711"/>
            <a:ext cx="1290109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4467911" y="1573115"/>
            <a:ext cx="0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5" y="400857"/>
            <a:ext cx="2274122" cy="184790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52503" y="2250839"/>
            <a:ext cx="6341199" cy="409342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endParaRPr lang="en-US" sz="2000" dirty="0">
              <a:solidFill>
                <a:srgbClr val="7F7F7F"/>
              </a:solidFill>
              <a:latin typeface="Courier"/>
              <a:ea typeface="ＭＳ Ｐゴシック" charset="-128"/>
              <a:cs typeface="Courier"/>
            </a:endParaRPr>
          </a:p>
          <a:p>
            <a:pPr>
              <a:defRPr/>
            </a:pP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rgbClr val="984807"/>
                </a:solidFill>
                <a:latin typeface="Courier"/>
                <a:ea typeface="ＭＳ Ｐゴシック" charset="-128"/>
                <a:cs typeface="Courier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--------------------</a:t>
            </a:r>
          </a:p>
          <a:p>
            <a:pPr>
              <a:defRPr/>
            </a:pP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1</a:t>
            </a:r>
            <a:r>
              <a:rPr lang="en-US" sz="2000" dirty="0">
                <a:solidFill>
                  <a:srgbClr val="984807"/>
                </a:solidFill>
                <a:latin typeface="Courier"/>
                <a:ea typeface="ＭＳ Ｐゴシック" charset="-128"/>
                <a:cs typeface="Courier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0</a:t>
            </a: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--------------------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0835" y="6299963"/>
            <a:ext cx="110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44060" y="5449479"/>
            <a:ext cx="183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Genotyping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450"/>
            <a:ext cx="8229600" cy="799073"/>
          </a:xfrm>
        </p:spPr>
        <p:txBody>
          <a:bodyPr>
            <a:normAutofit/>
          </a:bodyPr>
          <a:lstStyle/>
          <a:p>
            <a:r>
              <a:rPr lang="en-US" sz="3200" dirty="0" err="1"/>
              <a:t>Phenotyping</a:t>
            </a:r>
            <a:endParaRPr lang="en-US" sz="32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464161" y="6233319"/>
            <a:ext cx="968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dirty="0" err="1"/>
              <a:t>wikimedia.org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4497859" y="4194795"/>
            <a:ext cx="7652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agphd.com</a:t>
            </a:r>
            <a:endParaRPr lang="en-US" sz="1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shot 2017-03-28 08.48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59" y="1173327"/>
            <a:ext cx="4504936" cy="2987316"/>
          </a:xfrm>
          <a:prstGeom prst="rect">
            <a:avLst/>
          </a:prstGeom>
        </p:spPr>
      </p:pic>
      <p:pic>
        <p:nvPicPr>
          <p:cNvPr id="6" name="Picture 5" descr="Screenshot 2017-03-28 08.48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3327"/>
            <a:ext cx="3368298" cy="50566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2619" y="5041203"/>
            <a:ext cx="5176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High-throughput </a:t>
            </a:r>
            <a:r>
              <a:rPr lang="en-US" sz="3200" dirty="0" err="1"/>
              <a:t>phenotyping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46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1449"/>
          </a:xfrm>
        </p:spPr>
        <p:txBody>
          <a:bodyPr>
            <a:normAutofit/>
          </a:bodyPr>
          <a:lstStyle/>
          <a:p>
            <a:r>
              <a:rPr lang="en-US" sz="3200" dirty="0"/>
              <a:t>Mapping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155003"/>
            <a:ext cx="4326826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F1, F2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Recombinant Inbred Lines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Double haploid (DH) lines</a:t>
            </a:r>
          </a:p>
        </p:txBody>
      </p:sp>
      <p:sp>
        <p:nvSpPr>
          <p:cNvPr id="6" name="Rounded Rectangle 5"/>
          <p:cNvSpPr/>
          <p:nvPr/>
        </p:nvSpPr>
        <p:spPr>
          <a:xfrm rot="16200000">
            <a:off x="5057058" y="3349012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6200000">
            <a:off x="4126821" y="3334696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 rot="16200000">
            <a:off x="3965982" y="3334694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5209458" y="3349178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01676" y="5272010"/>
            <a:ext cx="269873" cy="725878"/>
            <a:chOff x="4118306" y="2810142"/>
            <a:chExt cx="269873" cy="725878"/>
          </a:xfrm>
        </p:grpSpPr>
        <p:grpSp>
          <p:nvGrpSpPr>
            <p:cNvPr id="11" name="Group 10"/>
            <p:cNvGrpSpPr/>
            <p:nvPr/>
          </p:nvGrpSpPr>
          <p:grpSpPr>
            <a:xfrm rot="16200000">
              <a:off x="3814104" y="3114345"/>
              <a:ext cx="725877" cy="117473"/>
              <a:chOff x="5528733" y="2791016"/>
              <a:chExt cx="2887137" cy="11853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 rot="16200000">
              <a:off x="3966504" y="3114344"/>
              <a:ext cx="725877" cy="117473"/>
              <a:chOff x="5528733" y="2791016"/>
              <a:chExt cx="2887137" cy="118534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3274751" y="5272011"/>
            <a:ext cx="270935" cy="711559"/>
            <a:chOff x="2882893" y="2810143"/>
            <a:chExt cx="270935" cy="711559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2586381" y="3106655"/>
              <a:ext cx="711559" cy="118535"/>
              <a:chOff x="5528733" y="2580422"/>
              <a:chExt cx="2887133" cy="118533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16200000">
              <a:off x="2738781" y="3106655"/>
              <a:ext cx="711559" cy="118535"/>
              <a:chOff x="5528733" y="2580422"/>
              <a:chExt cx="2887133" cy="11853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6354468" y="5272010"/>
            <a:ext cx="270938" cy="698748"/>
            <a:chOff x="5962610" y="2810142"/>
            <a:chExt cx="270938" cy="698748"/>
          </a:xfrm>
        </p:grpSpPr>
        <p:grpSp>
          <p:nvGrpSpPr>
            <p:cNvPr id="25" name="Group 24"/>
            <p:cNvGrpSpPr/>
            <p:nvPr/>
          </p:nvGrpSpPr>
          <p:grpSpPr>
            <a:xfrm>
              <a:off x="5962610" y="2810142"/>
              <a:ext cx="118538" cy="698748"/>
              <a:chOff x="5962610" y="2980134"/>
              <a:chExt cx="118538" cy="698748"/>
            </a:xfrm>
          </p:grpSpPr>
          <p:grpSp>
            <p:nvGrpSpPr>
              <p:cNvPr id="31" name="Group 30"/>
              <p:cNvGrpSpPr/>
              <p:nvPr/>
            </p:nvGrpSpPr>
            <p:grpSpPr>
              <a:xfrm rot="16200000">
                <a:off x="5827971" y="3425704"/>
                <a:ext cx="387818" cy="118537"/>
                <a:chOff x="5528737" y="2580422"/>
                <a:chExt cx="1573562" cy="118535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ounded Rectangle 31"/>
              <p:cNvSpPr/>
              <p:nvPr/>
            </p:nvSpPr>
            <p:spPr>
              <a:xfrm rot="16200000">
                <a:off x="5858670" y="3084074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115010" y="2810142"/>
              <a:ext cx="118538" cy="698748"/>
              <a:chOff x="6115010" y="2991776"/>
              <a:chExt cx="118538" cy="698748"/>
            </a:xfrm>
          </p:grpSpPr>
          <p:grpSp>
            <p:nvGrpSpPr>
              <p:cNvPr id="27" name="Group 26"/>
              <p:cNvGrpSpPr/>
              <p:nvPr/>
            </p:nvGrpSpPr>
            <p:grpSpPr>
              <a:xfrm rot="16200000">
                <a:off x="5980371" y="3437346"/>
                <a:ext cx="387818" cy="118537"/>
                <a:chOff x="5528737" y="2580422"/>
                <a:chExt cx="1573562" cy="118535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Rounded Rectangle 27"/>
              <p:cNvSpPr/>
              <p:nvPr/>
            </p:nvSpPr>
            <p:spPr>
              <a:xfrm rot="16200000">
                <a:off x="6011070" y="3095716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5327539" y="5272010"/>
            <a:ext cx="270938" cy="722959"/>
            <a:chOff x="4968866" y="2810142"/>
            <a:chExt cx="270938" cy="722959"/>
          </a:xfrm>
        </p:grpSpPr>
        <p:grpSp>
          <p:nvGrpSpPr>
            <p:cNvPr id="36" name="Group 35"/>
            <p:cNvGrpSpPr/>
            <p:nvPr/>
          </p:nvGrpSpPr>
          <p:grpSpPr>
            <a:xfrm>
              <a:off x="4968866" y="2810142"/>
              <a:ext cx="118538" cy="722959"/>
              <a:chOff x="4968866" y="2986203"/>
              <a:chExt cx="118538" cy="722959"/>
            </a:xfrm>
          </p:grpSpPr>
          <p:grpSp>
            <p:nvGrpSpPr>
              <p:cNvPr id="42" name="Group 41"/>
              <p:cNvGrpSpPr/>
              <p:nvPr/>
            </p:nvGrpSpPr>
            <p:grpSpPr>
              <a:xfrm rot="16200000">
                <a:off x="4760385" y="31946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Rounded Rectangle 42"/>
              <p:cNvSpPr/>
              <p:nvPr/>
            </p:nvSpPr>
            <p:spPr>
              <a:xfrm rot="16200000">
                <a:off x="4892653" y="35144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121266" y="2810142"/>
              <a:ext cx="118538" cy="722959"/>
              <a:chOff x="5121266" y="3138603"/>
              <a:chExt cx="118538" cy="722959"/>
            </a:xfrm>
          </p:grpSpPr>
          <p:grpSp>
            <p:nvGrpSpPr>
              <p:cNvPr id="38" name="Group 37"/>
              <p:cNvGrpSpPr/>
              <p:nvPr/>
            </p:nvGrpSpPr>
            <p:grpSpPr>
              <a:xfrm rot="16200000">
                <a:off x="4912785" y="33470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Rounded Rectangle 38"/>
              <p:cNvSpPr/>
              <p:nvPr/>
            </p:nvSpPr>
            <p:spPr>
              <a:xfrm rot="16200000">
                <a:off x="5045053" y="36668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4768041" y="3052749"/>
            <a:ext cx="39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X</a:t>
            </a:r>
          </a:p>
        </p:txBody>
      </p:sp>
      <p:sp>
        <p:nvSpPr>
          <p:cNvPr id="47" name="Down Arrow 46"/>
          <p:cNvSpPr/>
          <p:nvPr/>
        </p:nvSpPr>
        <p:spPr>
          <a:xfrm>
            <a:off x="4806761" y="4001853"/>
            <a:ext cx="309393" cy="44307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4806761" y="4609708"/>
            <a:ext cx="309393" cy="4053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23958" y="3068215"/>
            <a:ext cx="1295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Parents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523958" y="5340722"/>
            <a:ext cx="138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DH lines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30578" y="5294257"/>
            <a:ext cx="456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...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65706" y="4001853"/>
            <a:ext cx="2995057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haploid induction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genome doubling</a:t>
            </a:r>
          </a:p>
        </p:txBody>
      </p:sp>
    </p:spTree>
    <p:extLst>
      <p:ext uri="{BB962C8B-B14F-4D97-AF65-F5344CB8AC3E}">
        <p14:creationId xmlns:p14="http://schemas.microsoft.com/office/powerpoint/2010/main" val="372584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378760" y="997570"/>
            <a:ext cx="8308040" cy="19745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78760" y="1255886"/>
            <a:ext cx="4303306" cy="830997"/>
            <a:chOff x="378760" y="1255886"/>
            <a:chExt cx="4303306" cy="830997"/>
          </a:xfrm>
        </p:grpSpPr>
        <p:sp>
          <p:nvSpPr>
            <p:cNvPr id="6" name="Rounded Rectangle 5"/>
            <p:cNvSpPr/>
            <p:nvPr/>
          </p:nvSpPr>
          <p:spPr>
            <a:xfrm>
              <a:off x="1794933" y="1531499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94933" y="1743165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8760" y="1531499"/>
              <a:ext cx="14161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tima"/>
                  <a:cs typeface="Optima"/>
                </a:rPr>
                <a:t>Chromosome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52599" y="1255886"/>
              <a:ext cx="3558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48" y="200796"/>
            <a:ext cx="8486836" cy="55509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/>
                <a:cs typeface="Optima"/>
              </a:rPr>
              <a:t>Mapping a 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causal genetic controlling component (X)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1059125"/>
            <a:ext cx="1267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Map/Marker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18865" y="3589580"/>
            <a:ext cx="1133644" cy="3186973"/>
            <a:chOff x="5580401" y="3503379"/>
            <a:chExt cx="1133644" cy="3186973"/>
          </a:xfrm>
        </p:grpSpPr>
        <p:sp>
          <p:nvSpPr>
            <p:cNvPr id="83" name="TextBox 82"/>
            <p:cNvSpPr txBox="1"/>
            <p:nvPr/>
          </p:nvSpPr>
          <p:spPr>
            <a:xfrm>
              <a:off x="5580401" y="6351798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Phenotype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945300" y="3743687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945300" y="4472819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945300" y="4108253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945300" y="4837385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945300" y="5566517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945300" y="5201951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945300" y="5931084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929948" y="3503379"/>
              <a:ext cx="353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7700"/>
                  </a:solidFill>
                  <a:latin typeface="Optima"/>
                  <a:cs typeface="Optima"/>
                </a:rPr>
                <a:t>X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23069" y="4234445"/>
            <a:ext cx="2210862" cy="1230292"/>
            <a:chOff x="6610840" y="4217968"/>
            <a:chExt cx="2210862" cy="1230292"/>
          </a:xfrm>
        </p:grpSpPr>
        <p:sp>
          <p:nvSpPr>
            <p:cNvPr id="94" name="TextBox 93"/>
            <p:cNvSpPr txBox="1"/>
            <p:nvPr/>
          </p:nvSpPr>
          <p:spPr>
            <a:xfrm>
              <a:off x="6890589" y="4863484"/>
              <a:ext cx="165136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A B </a:t>
              </a:r>
              <a:r>
                <a:rPr lang="en-US" sz="3200" dirty="0">
                  <a:solidFill>
                    <a:srgbClr val="007700"/>
                  </a:solidFill>
                  <a:latin typeface="Optima"/>
                  <a:cs typeface="Optima"/>
                </a:rPr>
                <a:t>X</a:t>
              </a:r>
              <a:r>
                <a:rPr lang="en-US" dirty="0">
                  <a:latin typeface="Optima"/>
                  <a:cs typeface="Optima"/>
                </a:rPr>
                <a:t> C D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10840" y="4217968"/>
              <a:ext cx="22108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Mapping result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8760" y="3141697"/>
            <a:ext cx="2887134" cy="3103462"/>
            <a:chOff x="2366531" y="3125220"/>
            <a:chExt cx="2887134" cy="3103462"/>
          </a:xfrm>
        </p:grpSpPr>
        <p:sp>
          <p:nvSpPr>
            <p:cNvPr id="46" name="Rounded Rectangle 45"/>
            <p:cNvSpPr/>
            <p:nvPr/>
          </p:nvSpPr>
          <p:spPr>
            <a:xfrm>
              <a:off x="2366531" y="4284014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366531" y="3920465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2366531" y="5026125"/>
              <a:ext cx="2887133" cy="119605"/>
              <a:chOff x="5528733" y="2791016"/>
              <a:chExt cx="2887133" cy="119605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5528733" y="2792088"/>
                <a:ext cx="2353742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7772400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366531" y="4662576"/>
              <a:ext cx="2887133" cy="118533"/>
              <a:chOff x="5528733" y="2580422"/>
              <a:chExt cx="2887133" cy="118533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366531" y="5405759"/>
              <a:ext cx="2887133" cy="118533"/>
              <a:chOff x="5528733" y="2580422"/>
              <a:chExt cx="2887133" cy="118533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7151841" y="2580422"/>
                <a:ext cx="1264025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366532" y="5769308"/>
              <a:ext cx="2887133" cy="117471"/>
              <a:chOff x="5528733" y="2791016"/>
              <a:chExt cx="2353742" cy="118533"/>
            </a:xfrm>
          </p:grpSpPr>
          <p:sp>
            <p:nvSpPr>
              <p:cNvPr id="68" name="Rounded Rectangle 67"/>
              <p:cNvSpPr/>
              <p:nvPr/>
            </p:nvSpPr>
            <p:spPr>
              <a:xfrm>
                <a:off x="5528733" y="2792088"/>
                <a:ext cx="2353742" cy="1174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>
                <a:off x="5528733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2366531" y="6110149"/>
              <a:ext cx="2887134" cy="118533"/>
              <a:chOff x="5528733" y="2791016"/>
              <a:chExt cx="2887134" cy="118533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5528733" y="2792088"/>
                <a:ext cx="986362" cy="1174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6447359" y="2791016"/>
                <a:ext cx="1968508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2797364" y="3125220"/>
              <a:ext cx="1986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pPr algn="ctr"/>
              <a:r>
                <a:rPr lang="en-US" dirty="0"/>
                <a:t>Mapping population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28733" y="1039905"/>
            <a:ext cx="2887133" cy="1726777"/>
            <a:chOff x="5528733" y="1039905"/>
            <a:chExt cx="2887133" cy="1726777"/>
          </a:xfrm>
        </p:grpSpPr>
        <p:sp>
          <p:nvSpPr>
            <p:cNvPr id="27" name="Rounded Rectangle 26"/>
            <p:cNvSpPr/>
            <p:nvPr/>
          </p:nvSpPr>
          <p:spPr>
            <a:xfrm>
              <a:off x="5528733" y="1759142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28733" y="1547476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528733" y="2647077"/>
              <a:ext cx="2887133" cy="119605"/>
              <a:chOff x="5528733" y="2791016"/>
              <a:chExt cx="2887133" cy="11960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5528733" y="2792088"/>
                <a:ext cx="2353742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772400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528733" y="2436483"/>
              <a:ext cx="2887133" cy="118533"/>
              <a:chOff x="5528733" y="2580422"/>
              <a:chExt cx="2887133" cy="118533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Down Arrow 36"/>
            <p:cNvSpPr/>
            <p:nvPr/>
          </p:nvSpPr>
          <p:spPr>
            <a:xfrm>
              <a:off x="6891873" y="2004680"/>
              <a:ext cx="118534" cy="255596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86009" y="1039905"/>
              <a:ext cx="15302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/>
                <a:t>Recombination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620007" y="1553570"/>
              <a:ext cx="2624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091280" y="1059125"/>
            <a:ext cx="789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A      B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539081" y="1059125"/>
            <a:ext cx="823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C      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88025" y="3506323"/>
            <a:ext cx="2417501" cy="3182069"/>
            <a:chOff x="2675796" y="3489846"/>
            <a:chExt cx="2417501" cy="3182069"/>
          </a:xfrm>
        </p:grpSpPr>
        <p:sp>
          <p:nvSpPr>
            <p:cNvPr id="82" name="TextBox 81"/>
            <p:cNvSpPr txBox="1"/>
            <p:nvPr/>
          </p:nvSpPr>
          <p:spPr>
            <a:xfrm>
              <a:off x="3269041" y="6333361"/>
              <a:ext cx="106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Genotype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675796" y="3489846"/>
              <a:ext cx="241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Optima"/>
                  <a:cs typeface="Optima"/>
                </a:rPr>
                <a:t>A      B           C       D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06903" y="3761600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1     1          1       1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706903" y="4125226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0     0          0       0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6903" y="4488852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1     1          1       0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706903" y="4859534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0     0          0       1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706903" y="5237272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1     1          0       0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706903" y="5600898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1     0          0       0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706903" y="5943354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0     1          1       1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712165" y="3903879"/>
            <a:ext cx="118534" cy="2370320"/>
            <a:chOff x="531912" y="3824453"/>
            <a:chExt cx="118534" cy="2370320"/>
          </a:xfrm>
        </p:grpSpPr>
        <p:sp>
          <p:nvSpPr>
            <p:cNvPr id="100" name="Oval 99"/>
            <p:cNvSpPr/>
            <p:nvPr/>
          </p:nvSpPr>
          <p:spPr>
            <a:xfrm>
              <a:off x="531912" y="382445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531912" y="4573620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31912" y="531680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31912" y="601793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1912" y="1387569"/>
            <a:ext cx="4150154" cy="1584579"/>
            <a:chOff x="531912" y="1387569"/>
            <a:chExt cx="4150154" cy="1584579"/>
          </a:xfrm>
        </p:grpSpPr>
        <p:sp>
          <p:nvSpPr>
            <p:cNvPr id="20" name="TextBox 19"/>
            <p:cNvSpPr txBox="1"/>
            <p:nvPr/>
          </p:nvSpPr>
          <p:spPr>
            <a:xfrm>
              <a:off x="531912" y="2385666"/>
              <a:ext cx="106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tima"/>
                  <a:cs typeface="Optima"/>
                </a:rPr>
                <a:t>Genotype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4933" y="1894930"/>
              <a:ext cx="288713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…1…1… …1…1…</a:t>
              </a:r>
            </a:p>
            <a:p>
              <a:pPr>
                <a:defRPr/>
              </a:pP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…0…0…</a:t>
              </a:r>
              <a:r>
                <a:rPr lang="en-US" sz="3200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 </a:t>
              </a: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…0…0…</a:t>
              </a:r>
              <a:endParaRPr lang="en-US" sz="32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243670" y="1387569"/>
              <a:ext cx="0" cy="609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726271" y="1387569"/>
              <a:ext cx="0" cy="609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699936" y="1387569"/>
              <a:ext cx="0" cy="609600"/>
            </a:xfrm>
            <a:prstGeom prst="line">
              <a:avLst/>
            </a:prstGeom>
            <a:ln>
              <a:solidFill>
                <a:srgbClr val="7F7F7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182537" y="1387569"/>
              <a:ext cx="0" cy="609600"/>
            </a:xfrm>
            <a:prstGeom prst="line">
              <a:avLst/>
            </a:prstGeom>
            <a:ln>
              <a:solidFill>
                <a:srgbClr val="7F7F7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6833931" y="3589580"/>
            <a:ext cx="1133644" cy="3186973"/>
            <a:chOff x="5580401" y="3503379"/>
            <a:chExt cx="1133644" cy="3186973"/>
          </a:xfrm>
        </p:grpSpPr>
        <p:sp>
          <p:nvSpPr>
            <p:cNvPr id="98" name="TextBox 97"/>
            <p:cNvSpPr txBox="1"/>
            <p:nvPr/>
          </p:nvSpPr>
          <p:spPr>
            <a:xfrm>
              <a:off x="5580401" y="6351798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Phenotype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945300" y="374368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35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945300" y="447281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24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945300" y="410825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ea typeface="ＭＳ Ｐゴシック" charset="-128"/>
                  <a:cs typeface="ＭＳ Ｐゴシック" charset="-128"/>
                </a:rPr>
                <a:t>3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945300" y="4837385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12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45300" y="556651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18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945300" y="5201951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45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945300" y="5931084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20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970699" y="3503379"/>
              <a:ext cx="492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7700"/>
                  </a:solidFill>
                  <a:latin typeface="Optima"/>
                  <a:cs typeface="Optima"/>
                </a:rPr>
                <a:t>X’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9288"/>
          </a:xfrm>
        </p:spPr>
        <p:txBody>
          <a:bodyPr>
            <a:normAutofit/>
          </a:bodyPr>
          <a:lstStyle/>
          <a:p>
            <a:r>
              <a:rPr lang="en-US" sz="3200" dirty="0"/>
              <a:t>Approach 1: t-test 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9778" y="1227345"/>
            <a:ext cx="7291011" cy="226717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Based on the genotype data, individuals are divided into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Perform t-test or ANOVA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Repeat for all markers</a:t>
            </a:r>
          </a:p>
          <a:p>
            <a:pPr marL="0" indent="0">
              <a:buNone/>
            </a:pPr>
            <a:r>
              <a:rPr lang="en-US" sz="2400" dirty="0"/>
              <a:t>(use t-test if only two groups exist)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71494" y="3586304"/>
            <a:ext cx="5912452" cy="2770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i="1" dirty="0"/>
              <a:t>Pros</a:t>
            </a:r>
            <a:r>
              <a:rPr lang="en-US" sz="2400" b="1" dirty="0"/>
              <a:t>:</a:t>
            </a:r>
          </a:p>
          <a:p>
            <a:r>
              <a:rPr lang="en-US" sz="2400" dirty="0"/>
              <a:t>Simple</a:t>
            </a:r>
          </a:p>
          <a:p>
            <a:r>
              <a:rPr lang="en-US" sz="2400" dirty="0"/>
              <a:t>No maps required</a:t>
            </a:r>
          </a:p>
          <a:p>
            <a:pPr marL="0" indent="0">
              <a:buFont typeface="Arial"/>
              <a:buNone/>
            </a:pPr>
            <a:r>
              <a:rPr lang="en-US" sz="2400" b="1" i="1" dirty="0"/>
              <a:t>Cons</a:t>
            </a:r>
            <a:r>
              <a:rPr lang="en-US" sz="2400" b="1" dirty="0"/>
              <a:t>:</a:t>
            </a:r>
          </a:p>
          <a:p>
            <a:r>
              <a:rPr lang="en-US" sz="2400" dirty="0"/>
              <a:t>Individuals with missing data are excluded</a:t>
            </a:r>
          </a:p>
          <a:p>
            <a:r>
              <a:rPr lang="en-US" sz="2400" dirty="0"/>
              <a:t>Suffers in low density markers</a:t>
            </a:r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6141071" y="1796410"/>
            <a:ext cx="1133644" cy="3011173"/>
            <a:chOff x="5580401" y="3444307"/>
            <a:chExt cx="1133644" cy="3011173"/>
          </a:xfrm>
        </p:grpSpPr>
        <p:sp>
          <p:nvSpPr>
            <p:cNvPr id="7" name="Rectangle 6"/>
            <p:cNvSpPr/>
            <p:nvPr/>
          </p:nvSpPr>
          <p:spPr>
            <a:xfrm>
              <a:off x="5945300" y="3743687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00" y="4472819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45300" y="4108253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  <a:endParaRPr lang="en-US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45300" y="4837385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45300" y="5721581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45300" y="5357015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  <a:endParaRPr lang="en-US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5300" y="6086148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80401" y="3444307"/>
              <a:ext cx="113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genotype</a:t>
              </a:r>
              <a:endParaRPr lang="en-US" sz="1800" dirty="0">
                <a:latin typeface="Optima"/>
                <a:cs typeface="Optima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74715" y="1796410"/>
            <a:ext cx="1351248" cy="3025941"/>
            <a:chOff x="5510095" y="3444307"/>
            <a:chExt cx="1351248" cy="3025941"/>
          </a:xfrm>
        </p:grpSpPr>
        <p:sp>
          <p:nvSpPr>
            <p:cNvPr id="17" name="Rectangle 16"/>
            <p:cNvSpPr/>
            <p:nvPr/>
          </p:nvSpPr>
          <p:spPr>
            <a:xfrm>
              <a:off x="5945300" y="374368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35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45300" y="447281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20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45300" y="410825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ea typeface="ＭＳ Ｐゴシック" charset="-128"/>
                  <a:cs typeface="ＭＳ Ｐゴシック" charset="-128"/>
                </a:rPr>
                <a:t>24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45300" y="4837385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45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45300" y="573634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18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45300" y="537178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3</a:t>
              </a:r>
              <a:endParaRPr lang="en-US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45300" y="6100916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10095" y="3444307"/>
              <a:ext cx="1351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Optima"/>
                  <a:cs typeface="Optima"/>
                </a:rPr>
                <a:t>phenotype</a:t>
              </a:r>
              <a:endParaRPr lang="en-US" sz="18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64436</TotalTime>
  <Words>2108</Words>
  <Application>Microsoft Macintosh PowerPoint</Application>
  <PresentationFormat>On-screen Show (4:3)</PresentationFormat>
  <Paragraphs>448</Paragraphs>
  <Slides>40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Söhne</vt:lpstr>
      <vt:lpstr>Arial</vt:lpstr>
      <vt:lpstr>Calibri</vt:lpstr>
      <vt:lpstr>Courier</vt:lpstr>
      <vt:lpstr>Helvetica</vt:lpstr>
      <vt:lpstr>Optima</vt:lpstr>
      <vt:lpstr>Office Theme</vt:lpstr>
      <vt:lpstr>Equation</vt:lpstr>
      <vt:lpstr>QTL mapping and GWAS  Bioinformatics Applications (PLPTH813)</vt:lpstr>
      <vt:lpstr>Outline</vt:lpstr>
      <vt:lpstr>What is the goal to perform QTL or GWAS?</vt:lpstr>
      <vt:lpstr>QTL mapping</vt:lpstr>
      <vt:lpstr>Sequencing technology is an excellent tool to genotype many loci in parallel</vt:lpstr>
      <vt:lpstr>Phenotyping</vt:lpstr>
      <vt:lpstr>Mapping populations</vt:lpstr>
      <vt:lpstr>Mapping a causal genetic controlling component (X)</vt:lpstr>
      <vt:lpstr>Approach 1: t-test or ANOVA</vt:lpstr>
      <vt:lpstr>Approach 2: Interval mapping (IM)</vt:lpstr>
      <vt:lpstr>PowerPoint Presentation</vt:lpstr>
      <vt:lpstr>Interval mapping – estimate genotypes</vt:lpstr>
      <vt:lpstr>Genetic linkage map</vt:lpstr>
      <vt:lpstr>Mapping function</vt:lpstr>
      <vt:lpstr>Interval mapping – estimate genotypes</vt:lpstr>
      <vt:lpstr>Estimate likelihood of a QTL model</vt:lpstr>
      <vt:lpstr>LOD (logarithm of the odds)</vt:lpstr>
      <vt:lpstr>PowerPoint Presentation</vt:lpstr>
      <vt:lpstr>Permutation tests to infer a LOD threshold</vt:lpstr>
      <vt:lpstr>Question</vt:lpstr>
      <vt:lpstr>Genome-wide association study (GWAS)</vt:lpstr>
      <vt:lpstr>GWAS inputs</vt:lpstr>
      <vt:lpstr>Mapping populations</vt:lpstr>
      <vt:lpstr>Marker and causal variants</vt:lpstr>
      <vt:lpstr>Linkage disequilibrium (LD)</vt:lpstr>
      <vt:lpstr>Linkage disequilibrium (LD)</vt:lpstr>
      <vt:lpstr>Genotyping data and filtering</vt:lpstr>
      <vt:lpstr>Statistical test for each SNP</vt:lpstr>
      <vt:lpstr>Spurious associations</vt:lpstr>
      <vt:lpstr>Population structure (Q)</vt:lpstr>
      <vt:lpstr>Q + K model explains more phenotypic variants</vt:lpstr>
      <vt:lpstr>quantile-quantile (Q-Q) p-value plot</vt:lpstr>
      <vt:lpstr>Mixed linear model (Q+K MLM)</vt:lpstr>
      <vt:lpstr>GWAS w/o accounting for population structure</vt:lpstr>
      <vt:lpstr>Manhattan plot</vt:lpstr>
      <vt:lpstr>GWAS p-value threshold</vt:lpstr>
      <vt:lpstr>K-mer markers are reference- and alignment-free, and can represent a wide range of genomic variants</vt:lpstr>
      <vt:lpstr>k-mers tag a large transposon insertion</vt:lpstr>
      <vt:lpstr>PowerPoint Presentation</vt:lpstr>
      <vt:lpstr>Comparison between QTL and GWAS</vt:lpstr>
    </vt:vector>
  </TitlesOfParts>
  <Company>ksu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Lei</dc:creator>
  <cp:lastModifiedBy>Sanzhen Liu</cp:lastModifiedBy>
  <cp:revision>338</cp:revision>
  <dcterms:created xsi:type="dcterms:W3CDTF">2015-03-09T02:12:47Z</dcterms:created>
  <dcterms:modified xsi:type="dcterms:W3CDTF">2023-03-07T16:12:11Z</dcterms:modified>
</cp:coreProperties>
</file>